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23"/>
  </p:notesMasterIdLst>
  <p:sldIdLst>
    <p:sldId id="256" r:id="rId5"/>
    <p:sldId id="620" r:id="rId6"/>
    <p:sldId id="621" r:id="rId7"/>
    <p:sldId id="662" r:id="rId8"/>
    <p:sldId id="661" r:id="rId9"/>
    <p:sldId id="666" r:id="rId10"/>
    <p:sldId id="667" r:id="rId11"/>
    <p:sldId id="664" r:id="rId12"/>
    <p:sldId id="634" r:id="rId13"/>
    <p:sldId id="623" r:id="rId14"/>
    <p:sldId id="625" r:id="rId15"/>
    <p:sldId id="668" r:id="rId16"/>
    <p:sldId id="654" r:id="rId17"/>
    <p:sldId id="665" r:id="rId18"/>
    <p:sldId id="642" r:id="rId19"/>
    <p:sldId id="636" r:id="rId20"/>
    <p:sldId id="264" r:id="rId21"/>
    <p:sldId id="643" r:id="rId22"/>
  </p:sldIdLst>
  <p:sldSz cx="9144000" cy="6858000" type="screen4x3"/>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5" userDrawn="1">
          <p15:clr>
            <a:srgbClr val="A4A3A4"/>
          </p15:clr>
        </p15:guide>
        <p15:guide id="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953E"/>
    <a:srgbClr val="4C4C4E"/>
    <a:srgbClr val="16506E"/>
    <a:srgbClr val="FF5050"/>
    <a:srgbClr val="73F52B"/>
    <a:srgbClr val="8CEB35"/>
    <a:srgbClr val="E483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2ACC20-9CCA-424E-9357-B132D09AF0A2}" v="1" dt="2022-05-03T02:47:40.3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794" y="84"/>
      </p:cViewPr>
      <p:guideLst>
        <p:guide orient="horz" pos="4315"/>
        <p:guide/>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Dytlewski" userId="71d013c7-987d-47d2-a0b2-9f070e20079c" providerId="ADAL" clId="{902ACC20-9CCA-424E-9357-B132D09AF0A2}"/>
    <pc:docChg chg="custSel delSld modSld">
      <pc:chgData name="Kate Dytlewski" userId="71d013c7-987d-47d2-a0b2-9f070e20079c" providerId="ADAL" clId="{902ACC20-9CCA-424E-9357-B132D09AF0A2}" dt="2022-05-03T02:49:33.210" v="2" actId="47"/>
      <pc:docMkLst>
        <pc:docMk/>
      </pc:docMkLst>
      <pc:sldChg chg="modSp mod">
        <pc:chgData name="Kate Dytlewski" userId="71d013c7-987d-47d2-a0b2-9f070e20079c" providerId="ADAL" clId="{902ACC20-9CCA-424E-9357-B132D09AF0A2}" dt="2022-05-03T02:47:44.562" v="1" actId="3626"/>
        <pc:sldMkLst>
          <pc:docMk/>
          <pc:sldMk cId="2965064354" sldId="264"/>
        </pc:sldMkLst>
        <pc:spChg chg="mod">
          <ac:chgData name="Kate Dytlewski" userId="71d013c7-987d-47d2-a0b2-9f070e20079c" providerId="ADAL" clId="{902ACC20-9CCA-424E-9357-B132D09AF0A2}" dt="2022-05-03T02:47:44.562" v="1" actId="3626"/>
          <ac:spMkLst>
            <pc:docMk/>
            <pc:sldMk cId="2965064354" sldId="264"/>
            <ac:spMk id="2" creationId="{5A6939C2-BB19-5547-A27C-63320A041060}"/>
          </ac:spMkLst>
        </pc:spChg>
      </pc:sldChg>
      <pc:sldChg chg="del">
        <pc:chgData name="Kate Dytlewski" userId="71d013c7-987d-47d2-a0b2-9f070e20079c" providerId="ADAL" clId="{902ACC20-9CCA-424E-9357-B132D09AF0A2}" dt="2022-05-03T02:49:33.210" v="2" actId="47"/>
        <pc:sldMkLst>
          <pc:docMk/>
          <pc:sldMk cId="4241076635" sldId="65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Substantial Shareholders</c:v>
                </c:pt>
              </c:strCache>
            </c:strRef>
          </c:tx>
          <c:dPt>
            <c:idx val="0"/>
            <c:bubble3D val="0"/>
            <c:spPr>
              <a:solidFill>
                <a:srgbClr val="D4953E">
                  <a:alpha val="80000"/>
                </a:srgb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D2FD-DD41-8285-F16842949F0D}"/>
              </c:ext>
            </c:extLst>
          </c:dPt>
          <c:dPt>
            <c:idx val="1"/>
            <c:bubble3D val="0"/>
            <c:spPr>
              <a:solidFill>
                <a:srgbClr val="D4953E">
                  <a:alpha val="60000"/>
                </a:srgb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D2FD-DD41-8285-F16842949F0D}"/>
              </c:ext>
            </c:extLst>
          </c:dPt>
          <c:dPt>
            <c:idx val="2"/>
            <c:bubble3D val="0"/>
            <c:spPr>
              <a:solidFill>
                <a:srgbClr val="4C4C4E">
                  <a:alpha val="80000"/>
                </a:srgb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D2FD-DD41-8285-F16842949F0D}"/>
              </c:ext>
            </c:extLst>
          </c:dPt>
          <c:dPt>
            <c:idx val="3"/>
            <c:bubble3D val="0"/>
            <c:spPr>
              <a:solidFill>
                <a:schemeClr val="accent5">
                  <a:shade val="9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D2FD-DD41-8285-F16842949F0D}"/>
              </c:ext>
            </c:extLst>
          </c:dPt>
          <c:dPt>
            <c:idx val="4"/>
            <c:bubble3D val="0"/>
            <c:spPr>
              <a:solidFill>
                <a:srgbClr val="4C4C4E">
                  <a:alpha val="40000"/>
                </a:srgb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D2FD-DD41-8285-F16842949F0D}"/>
              </c:ext>
            </c:extLst>
          </c:dPt>
          <c:dPt>
            <c:idx val="5"/>
            <c:bubble3D val="0"/>
            <c:explosion val="16"/>
            <c:spPr>
              <a:solidFill>
                <a:srgbClr val="16506E">
                  <a:alpha val="80000"/>
                </a:srgb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F540-4622-8AD4-8A800AA551A6}"/>
              </c:ext>
            </c:extLst>
          </c:dPt>
          <c:dLbls>
            <c:dLbl>
              <c:idx val="0"/>
              <c:layout>
                <c:manualLayout>
                  <c:x val="-0.2480252865218508"/>
                  <c:y val="9.6402145844382781E-2"/>
                </c:manualLayout>
              </c:layout>
              <c:spPr>
                <a:noFill/>
                <a:ln w="9525">
                  <a:noFill/>
                </a:ln>
                <a:effectLst/>
              </c:spPr>
              <c:txPr>
                <a:bodyPr rot="0" spcFirstLastPara="1" vertOverflow="clip" horzOverflow="clip" vert="horz" wrap="square" lIns="36576" tIns="18288" rIns="36576" bIns="18288" anchor="ctr" anchorCtr="1">
                  <a:spAutoFit/>
                </a:bodyPr>
                <a:lstStyle/>
                <a:p>
                  <a:pPr>
                    <a:defRPr sz="800" b="1" i="0" u="none" strike="noStrike" kern="1200" baseline="0">
                      <a:solidFill>
                        <a:schemeClr val="bg1"/>
                      </a:solidFill>
                      <a:latin typeface="Raleway" panose="020B0003030101060003"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D2FD-DD41-8285-F16842949F0D}"/>
                </c:ext>
              </c:extLst>
            </c:dLbl>
            <c:dLbl>
              <c:idx val="1"/>
              <c:layout>
                <c:manualLayout>
                  <c:x val="-2.1567416219291473E-2"/>
                  <c:y val="6.6229655240747408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2FD-DD41-8285-F16842949F0D}"/>
                </c:ext>
              </c:extLst>
            </c:dLbl>
            <c:dLbl>
              <c:idx val="2"/>
              <c:layout>
                <c:manualLayout>
                  <c:x val="-9.8849515753710984E-17"/>
                  <c:y val="-9.9344482861122314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2FD-DD41-8285-F16842949F0D}"/>
                </c:ext>
              </c:extLst>
            </c:dLbl>
            <c:dLbl>
              <c:idx val="4"/>
              <c:layout>
                <c:manualLayout>
                  <c:x val="-5.2401191776396275E-3"/>
                  <c:y val="-1.479585678729056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2FD-DD41-8285-F16842949F0D}"/>
                </c:ext>
              </c:extLst>
            </c:dLbl>
            <c:dLbl>
              <c:idx val="5"/>
              <c:layout>
                <c:manualLayout>
                  <c:x val="0.14018820542539392"/>
                  <c:y val="-3.3114827620373704E-3"/>
                </c:manualLayout>
              </c:layout>
              <c:spPr>
                <a:noFill/>
                <a:ln w="9525">
                  <a:noFill/>
                </a:ln>
                <a:effectLst/>
              </c:spPr>
              <c:txPr>
                <a:bodyPr rot="0" spcFirstLastPara="1" vertOverflow="clip" horzOverflow="clip" vert="horz" wrap="square" lIns="36576" tIns="18288" rIns="36576" bIns="18288" anchor="ctr" anchorCtr="1">
                  <a:spAutoFit/>
                </a:bodyPr>
                <a:lstStyle/>
                <a:p>
                  <a:pPr>
                    <a:defRPr sz="800" b="1" i="0" u="none" strike="noStrike" kern="1200" baseline="0">
                      <a:solidFill>
                        <a:schemeClr val="bg1"/>
                      </a:solidFill>
                      <a:latin typeface="Raleway" panose="020B0003030101060003"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B-F540-4622-8AD4-8A800AA551A6}"/>
                </c:ext>
              </c:extLst>
            </c:dLbl>
            <c:spPr>
              <a:noFill/>
              <a:ln w="9525">
                <a:noFill/>
              </a:ln>
              <a:effectLst/>
            </c:spPr>
            <c:txPr>
              <a:bodyPr rot="0" spcFirstLastPara="1" vertOverflow="clip" horzOverflow="clip" vert="horz" wrap="square" lIns="36576" tIns="18288" rIns="36576" bIns="18288" anchor="ctr" anchorCtr="1">
                <a:spAutoFit/>
              </a:bodyPr>
              <a:lstStyle/>
              <a:p>
                <a:pPr>
                  <a:defRPr sz="800" b="1" i="0" u="none" strike="noStrike" kern="1200" baseline="0">
                    <a:solidFill>
                      <a:srgbClr val="4C4C4E"/>
                    </a:solidFill>
                    <a:latin typeface="Raleway" panose="020B0003030101060003"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Sheet1!$A$2:$A$7</c:f>
              <c:strCache>
                <c:ptCount val="6"/>
                <c:pt idx="0">
                  <c:v>Mutual Trust</c:v>
                </c:pt>
                <c:pt idx="1">
                  <c:v>Beatons Creek Gold (Novo Resources)</c:v>
                </c:pt>
                <c:pt idx="2">
                  <c:v>2176423 Ontario Ltd (Eric Sprott)</c:v>
                </c:pt>
                <c:pt idx="3">
                  <c:v>Directors and Senior Management</c:v>
                </c:pt>
                <c:pt idx="4">
                  <c:v>BNP Paribas</c:v>
                </c:pt>
                <c:pt idx="5">
                  <c:v>Remainder</c:v>
                </c:pt>
              </c:strCache>
            </c:strRef>
          </c:cat>
          <c:val>
            <c:numRef>
              <c:f>Sheet1!$B$2:$B$7</c:f>
              <c:numCache>
                <c:formatCode>0.0%</c:formatCode>
                <c:ptCount val="6"/>
                <c:pt idx="0">
                  <c:v>0.27700000000000002</c:v>
                </c:pt>
                <c:pt idx="1">
                  <c:v>6.9000000000000006E-2</c:v>
                </c:pt>
                <c:pt idx="2">
                  <c:v>6.9000000000000006E-2</c:v>
                </c:pt>
                <c:pt idx="3">
                  <c:v>6.8000000000000005E-2</c:v>
                </c:pt>
                <c:pt idx="4">
                  <c:v>1.7999999999999999E-2</c:v>
                </c:pt>
                <c:pt idx="5">
                  <c:v>0.499</c:v>
                </c:pt>
              </c:numCache>
            </c:numRef>
          </c:val>
          <c:extLst>
            <c:ext xmlns:c16="http://schemas.microsoft.com/office/drawing/2014/chart" uri="{C3380CC4-5D6E-409C-BE32-E72D297353CC}">
              <c16:uniqueId val="{0000000A-D2FD-DD41-8285-F16842949F0D}"/>
            </c:ext>
          </c:extLst>
        </c:ser>
        <c:dLbls>
          <c:showLegendKey val="0"/>
          <c:showVal val="0"/>
          <c:showCatName val="0"/>
          <c:showSerName val="0"/>
          <c:showPercent val="0"/>
          <c:showBubbleSize val="0"/>
          <c:showLeaderLines val="0"/>
        </c:dLbls>
        <c:firstSliceAng val="0"/>
      </c:pieChart>
      <c:spPr>
        <a:noFill/>
        <a:ln>
          <a:noFill/>
        </a:ln>
        <a:effectLst/>
      </c:spPr>
    </c:plotArea>
    <c:legend>
      <c:legendPos val="b"/>
      <c:legendEntry>
        <c:idx val="0"/>
        <c:txPr>
          <a:bodyPr rot="0" spcFirstLastPara="1" vertOverflow="ellipsis" vert="horz" wrap="square" anchor="ctr" anchorCtr="1"/>
          <a:lstStyle/>
          <a:p>
            <a:pPr rtl="0">
              <a:defRPr sz="900" b="0" i="0" u="none" strike="noStrike" kern="1200" baseline="0">
                <a:solidFill>
                  <a:srgbClr val="4C4C4E"/>
                </a:solidFill>
                <a:latin typeface="Raleway" panose="020B0003030101060003"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rtl="0">
              <a:defRPr sz="900" b="0" i="0" u="none" strike="noStrike" kern="1200" baseline="0">
                <a:solidFill>
                  <a:srgbClr val="4C4C4E"/>
                </a:solidFill>
                <a:latin typeface="Raleway" panose="020B0003030101060003"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rtl="0">
              <a:defRPr sz="900" b="0" i="0" u="none" strike="noStrike" kern="1200" baseline="0">
                <a:solidFill>
                  <a:srgbClr val="4C4C4E"/>
                </a:solidFill>
                <a:latin typeface="Raleway" panose="020B0003030101060003"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rtl="0">
              <a:defRPr sz="900" b="0" i="0" u="none" strike="noStrike" kern="1200" baseline="0">
                <a:solidFill>
                  <a:srgbClr val="4C4C4E"/>
                </a:solidFill>
                <a:latin typeface="Raleway" panose="020B0003030101060003"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rtl="0">
              <a:defRPr sz="900" b="0" i="0" u="none" strike="noStrike" kern="1200" baseline="0">
                <a:solidFill>
                  <a:srgbClr val="4C4C4E"/>
                </a:solidFill>
                <a:latin typeface="Raleway" panose="020B0003030101060003"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900" b="0" i="0" u="none" strike="noStrike" kern="1200" baseline="0">
                <a:solidFill>
                  <a:srgbClr val="4C4C4E"/>
                </a:solidFill>
                <a:latin typeface="Raleway" panose="020B0003030101060003" pitchFamily="34" charset="0"/>
                <a:ea typeface="+mn-ea"/>
                <a:cs typeface="Arial" panose="020B0604020202020204" pitchFamily="34" charset="0"/>
              </a:defRPr>
            </a:pPr>
            <a:endParaRPr lang="en-US"/>
          </a:p>
        </c:txPr>
      </c:legendEntry>
      <c:layout>
        <c:manualLayout>
          <c:xMode val="edge"/>
          <c:yMode val="edge"/>
          <c:x val="3.9150452791451677E-2"/>
          <c:y val="0.55771428942850276"/>
          <c:w val="0.96084954720854832"/>
          <c:h val="0.41870043261342521"/>
        </c:manualLayout>
      </c:layout>
      <c:overlay val="0"/>
      <c:spPr>
        <a:noFill/>
        <a:ln>
          <a:noFill/>
        </a:ln>
        <a:effectLst/>
      </c:spPr>
      <c:txPr>
        <a:bodyPr rot="0" spcFirstLastPara="1" vertOverflow="ellipsis" vert="horz" wrap="square" anchor="ctr" anchorCtr="1"/>
        <a:lstStyle/>
        <a:p>
          <a:pPr>
            <a:defRPr sz="800" b="0" i="0" u="none" strike="noStrike" kern="1200" baseline="0">
              <a:solidFill>
                <a:srgbClr val="4C4C4E"/>
              </a:solidFill>
              <a:latin typeface="Raleway" panose="020B0003030101060003"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solidFill>
            <a:srgbClr val="4C4C4E"/>
          </a:solidFill>
          <a:latin typeface="Raleway" panose="020B0003030101060003"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cap="none" spc="20" baseline="0">
                <a:solidFill>
                  <a:sysClr val="windowText" lastClr="000000">
                    <a:lumMod val="50000"/>
                    <a:lumOff val="50000"/>
                  </a:sysClr>
                </a:solidFill>
                <a:latin typeface="+mn-lt"/>
                <a:ea typeface="+mn-ea"/>
                <a:cs typeface="+mn-cs"/>
              </a:defRPr>
            </a:pPr>
            <a:r>
              <a:rPr lang="en-US" sz="1050" b="1" i="0" baseline="0">
                <a:solidFill>
                  <a:schemeClr val="tx2"/>
                </a:solidFill>
                <a:effectLst/>
                <a:latin typeface="Raleway" panose="020B0003030101060003" pitchFamily="34" charset="0"/>
              </a:rPr>
              <a:t>Enterprise value per total Mineral Resource</a:t>
            </a:r>
            <a:r>
              <a:rPr lang="en-US" sz="1050" b="1" i="0" baseline="30000">
                <a:solidFill>
                  <a:schemeClr val="tx2"/>
                </a:solidFill>
                <a:effectLst/>
                <a:latin typeface="Raleway" panose="020B0003030101060003" pitchFamily="34" charset="0"/>
              </a:rPr>
              <a:t>2 </a:t>
            </a:r>
            <a:r>
              <a:rPr lang="en-US" sz="1050" b="1" i="0" baseline="0">
                <a:solidFill>
                  <a:schemeClr val="tx2"/>
                </a:solidFill>
                <a:effectLst/>
                <a:latin typeface="Raleway" panose="020B0003030101060003" pitchFamily="34" charset="0"/>
              </a:rPr>
              <a:t>ounce</a:t>
            </a:r>
            <a:endParaRPr lang="en-AU" sz="1050" b="1">
              <a:solidFill>
                <a:schemeClr val="tx2"/>
              </a:solidFill>
              <a:effectLst/>
              <a:latin typeface="Raleway" panose="020B0003030101060003" pitchFamily="34" charset="0"/>
            </a:endParaRPr>
          </a:p>
        </c:rich>
      </c:tx>
      <c:layout>
        <c:manualLayout>
          <c:xMode val="edge"/>
          <c:yMode val="edge"/>
          <c:x val="1.5841969310950322E-2"/>
          <c:y val="1.6281066068822504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cap="none" spc="20" baseline="0">
              <a:solidFill>
                <a:sysClr val="windowText" lastClr="000000">
                  <a:lumMod val="50000"/>
                  <a:lumOff val="50000"/>
                </a:sysClr>
              </a:solidFill>
              <a:latin typeface="+mn-lt"/>
              <a:ea typeface="+mn-ea"/>
              <a:cs typeface="+mn-cs"/>
            </a:defRPr>
          </a:pPr>
          <a:endParaRPr lang="en-US"/>
        </a:p>
      </c:txPr>
    </c:title>
    <c:autoTitleDeleted val="0"/>
    <c:plotArea>
      <c:layout>
        <c:manualLayout>
          <c:layoutTarget val="inner"/>
          <c:xMode val="edge"/>
          <c:yMode val="edge"/>
          <c:x val="6.6465235253221538E-2"/>
          <c:y val="7.4340044955930745E-2"/>
          <c:w val="0.91772164794183853"/>
          <c:h val="0.71585116070128862"/>
        </c:manualLayout>
      </c:layout>
      <c:barChart>
        <c:barDir val="col"/>
        <c:grouping val="clustered"/>
        <c:varyColors val="0"/>
        <c:dLbls>
          <c:dLblPos val="outEnd"/>
          <c:showLegendKey val="0"/>
          <c:showVal val="1"/>
          <c:showCatName val="0"/>
          <c:showSerName val="0"/>
          <c:showPercent val="0"/>
          <c:showBubbleSize val="0"/>
        </c:dLbls>
        <c:gapWidth val="100"/>
        <c:overlap val="-24"/>
        <c:axId val="1145374800"/>
        <c:axId val="1145387696"/>
      </c:barChart>
      <c:catAx>
        <c:axId val="1145374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2"/>
                </a:solidFill>
                <a:latin typeface="Raleway" panose="020B0003030101060003" pitchFamily="34" charset="0"/>
                <a:ea typeface="+mn-ea"/>
                <a:cs typeface="+mn-cs"/>
              </a:defRPr>
            </a:pPr>
            <a:endParaRPr lang="en-US"/>
          </a:p>
        </c:txPr>
        <c:crossAx val="1145387696"/>
        <c:crosses val="autoZero"/>
        <c:auto val="1"/>
        <c:lblAlgn val="ctr"/>
        <c:lblOffset val="100"/>
        <c:noMultiLvlLbl val="0"/>
      </c:catAx>
      <c:valAx>
        <c:axId val="114538769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2"/>
                </a:solidFill>
                <a:latin typeface="Raleway" panose="020B0003030101060003" pitchFamily="34" charset="0"/>
                <a:ea typeface="+mn-ea"/>
                <a:cs typeface="+mn-cs"/>
              </a:defRPr>
            </a:pPr>
            <a:endParaRPr lang="en-US"/>
          </a:p>
        </c:txPr>
        <c:crossAx val="114537480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cap="none" spc="20" baseline="0">
                <a:solidFill>
                  <a:sysClr val="windowText" lastClr="000000">
                    <a:lumMod val="50000"/>
                    <a:lumOff val="50000"/>
                  </a:sysClr>
                </a:solidFill>
                <a:latin typeface="+mn-lt"/>
                <a:ea typeface="+mn-ea"/>
                <a:cs typeface="+mn-cs"/>
              </a:defRPr>
            </a:pPr>
            <a:r>
              <a:rPr lang="en-US" sz="1050" b="1" i="0" baseline="0">
                <a:solidFill>
                  <a:schemeClr val="tx2"/>
                </a:solidFill>
                <a:effectLst/>
                <a:latin typeface="Raleway" panose="020B0003030101060003" pitchFamily="34" charset="0"/>
              </a:rPr>
              <a:t>Enterprise value per total Mineral Resource</a:t>
            </a:r>
            <a:r>
              <a:rPr lang="en-US" sz="1050" b="1" i="0" baseline="30000">
                <a:solidFill>
                  <a:schemeClr val="tx2"/>
                </a:solidFill>
                <a:effectLst/>
                <a:latin typeface="Raleway" panose="020B0003030101060003" pitchFamily="34" charset="0"/>
              </a:rPr>
              <a:t>2 </a:t>
            </a:r>
            <a:r>
              <a:rPr lang="en-US" sz="1050" b="1" i="0" baseline="0">
                <a:solidFill>
                  <a:schemeClr val="tx2"/>
                </a:solidFill>
                <a:effectLst/>
                <a:latin typeface="Raleway" panose="020B0003030101060003" pitchFamily="34" charset="0"/>
              </a:rPr>
              <a:t>ounce</a:t>
            </a:r>
            <a:endParaRPr lang="en-AU" sz="1050" b="1">
              <a:solidFill>
                <a:schemeClr val="tx2"/>
              </a:solidFill>
              <a:effectLst/>
              <a:latin typeface="Raleway" panose="020B0003030101060003" pitchFamily="34" charset="0"/>
            </a:endParaRPr>
          </a:p>
        </c:rich>
      </c:tx>
      <c:layout>
        <c:manualLayout>
          <c:xMode val="edge"/>
          <c:yMode val="edge"/>
          <c:x val="1.5841969310950322E-2"/>
          <c:y val="1.6281066068822504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cap="none" spc="20" baseline="0">
              <a:solidFill>
                <a:sysClr val="windowText" lastClr="000000">
                  <a:lumMod val="50000"/>
                  <a:lumOff val="50000"/>
                </a:sys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tx2"/>
            </a:solidFill>
            <a:ln w="12700" cap="flat" cmpd="sng" algn="ctr">
              <a:solidFill>
                <a:srgbClr val="F5A70B"/>
              </a:solidFill>
              <a:round/>
            </a:ln>
            <a:effectLst/>
          </c:spPr>
          <c:invertIfNegative val="0"/>
          <c:dPt>
            <c:idx val="12"/>
            <c:invertIfNegative val="0"/>
            <c:bubble3D val="0"/>
            <c:spPr>
              <a:solidFill>
                <a:srgbClr val="F5A70B"/>
              </a:solidFill>
              <a:ln w="12700" cap="flat" cmpd="sng" algn="ctr">
                <a:solidFill>
                  <a:schemeClr val="tx2"/>
                </a:solidFill>
                <a:round/>
              </a:ln>
              <a:effectLst/>
            </c:spPr>
            <c:extLst>
              <c:ext xmlns:c16="http://schemas.microsoft.com/office/drawing/2014/chart" uri="{C3380CC4-5D6E-409C-BE32-E72D297353CC}">
                <c16:uniqueId val="{00000001-81C2-4393-9FE7-B1001D3E5982}"/>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2"/>
                    </a:solidFill>
                    <a:latin typeface="Raleway" panose="020B00030301010600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Sheet1!$B$67:$Q$67</c:f>
              <c:strCache>
                <c:ptCount val="16"/>
                <c:pt idx="0">
                  <c:v>Calidus Resources</c:v>
                </c:pt>
                <c:pt idx="1">
                  <c:v>Bellvue Gold</c:v>
                </c:pt>
                <c:pt idx="2">
                  <c:v>Musgrave Minerals</c:v>
                </c:pt>
                <c:pt idx="3">
                  <c:v>Genesis Minerals</c:v>
                </c:pt>
                <c:pt idx="4">
                  <c:v>Ausgold</c:v>
                </c:pt>
                <c:pt idx="5">
                  <c:v>Vango Mining</c:v>
                </c:pt>
                <c:pt idx="6">
                  <c:v>Kairos Minerals</c:v>
                </c:pt>
                <c:pt idx="7">
                  <c:v>Horizon Minerals</c:v>
                </c:pt>
                <c:pt idx="8">
                  <c:v>Kin Mining</c:v>
                </c:pt>
                <c:pt idx="9">
                  <c:v>Breaker Resources</c:v>
                </c:pt>
                <c:pt idx="10">
                  <c:v>Saturn Metals</c:v>
                </c:pt>
                <c:pt idx="11">
                  <c:v>Meeka Gold</c:v>
                </c:pt>
                <c:pt idx="12">
                  <c:v>Kalamazoo Resources</c:v>
                </c:pt>
                <c:pt idx="13">
                  <c:v>Horizon Gold</c:v>
                </c:pt>
                <c:pt idx="14">
                  <c:v>Rox Resources</c:v>
                </c:pt>
                <c:pt idx="15">
                  <c:v>Middle Island</c:v>
                </c:pt>
              </c:strCache>
            </c:strRef>
          </c:cat>
          <c:val>
            <c:numRef>
              <c:f>Sheet1!$B$68:$Q$68</c:f>
              <c:numCache>
                <c:formatCode>_-"$"* #,##0_-;\-"$"* #,##0_-;_-"$"* "-"??_-;_-@_-</c:formatCode>
                <c:ptCount val="16"/>
                <c:pt idx="0">
                  <c:v>282.52153289381562</c:v>
                </c:pt>
                <c:pt idx="1">
                  <c:v>279.77422788319291</c:v>
                </c:pt>
                <c:pt idx="2">
                  <c:v>256.00387024971286</c:v>
                </c:pt>
                <c:pt idx="3">
                  <c:v>171.77116761189859</c:v>
                </c:pt>
                <c:pt idx="4">
                  <c:v>67.180404571147534</c:v>
                </c:pt>
                <c:pt idx="5">
                  <c:v>62.080569121001041</c:v>
                </c:pt>
                <c:pt idx="6">
                  <c:v>56.42902306270355</c:v>
                </c:pt>
                <c:pt idx="7">
                  <c:v>56.004139628351467</c:v>
                </c:pt>
                <c:pt idx="8">
                  <c:v>51.661073564715643</c:v>
                </c:pt>
                <c:pt idx="9">
                  <c:v>43.825202814726843</c:v>
                </c:pt>
                <c:pt idx="10">
                  <c:v>43.156818355803111</c:v>
                </c:pt>
                <c:pt idx="11">
                  <c:v>32.845167593225867</c:v>
                </c:pt>
                <c:pt idx="12">
                  <c:v>33.08222126661596</c:v>
                </c:pt>
                <c:pt idx="13">
                  <c:v>29.57573654812472</c:v>
                </c:pt>
                <c:pt idx="14">
                  <c:v>19.981172014558688</c:v>
                </c:pt>
                <c:pt idx="15">
                  <c:v>13.444421739130437</c:v>
                </c:pt>
              </c:numCache>
            </c:numRef>
          </c:val>
          <c:extLst>
            <c:ext xmlns:c16="http://schemas.microsoft.com/office/drawing/2014/chart" uri="{C3380CC4-5D6E-409C-BE32-E72D297353CC}">
              <c16:uniqueId val="{00000002-81C2-4393-9FE7-B1001D3E5982}"/>
            </c:ext>
          </c:extLst>
        </c:ser>
        <c:dLbls>
          <c:dLblPos val="outEnd"/>
          <c:showLegendKey val="0"/>
          <c:showVal val="1"/>
          <c:showCatName val="0"/>
          <c:showSerName val="0"/>
          <c:showPercent val="0"/>
          <c:showBubbleSize val="0"/>
        </c:dLbls>
        <c:gapWidth val="100"/>
        <c:overlap val="-24"/>
        <c:axId val="1145374800"/>
        <c:axId val="1145387696"/>
      </c:barChart>
      <c:catAx>
        <c:axId val="1145374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2"/>
                </a:solidFill>
                <a:latin typeface="Raleway" panose="020B0003030101060003" pitchFamily="34" charset="0"/>
                <a:ea typeface="+mn-ea"/>
                <a:cs typeface="+mn-cs"/>
              </a:defRPr>
            </a:pPr>
            <a:endParaRPr lang="en-US"/>
          </a:p>
        </c:txPr>
        <c:crossAx val="1145387696"/>
        <c:crosses val="autoZero"/>
        <c:auto val="1"/>
        <c:lblAlgn val="ctr"/>
        <c:lblOffset val="100"/>
        <c:noMultiLvlLbl val="0"/>
      </c:catAx>
      <c:valAx>
        <c:axId val="114538769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2"/>
                </a:solidFill>
                <a:latin typeface="Raleway" panose="020B0003030101060003" pitchFamily="34" charset="0"/>
                <a:ea typeface="+mn-ea"/>
                <a:cs typeface="+mn-cs"/>
              </a:defRPr>
            </a:pPr>
            <a:endParaRPr lang="en-US"/>
          </a:p>
        </c:txPr>
        <c:crossAx val="1145374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7839" cy="463408"/>
          </a:xfrm>
          <a:prstGeom prst="rect">
            <a:avLst/>
          </a:prstGeom>
        </p:spPr>
        <p:txBody>
          <a:bodyPr vert="horz" lIns="90577" tIns="45289" rIns="90577" bIns="45289" rtlCol="0"/>
          <a:lstStyle>
            <a:lvl1pPr algn="l">
              <a:defRPr sz="1100"/>
            </a:lvl1pPr>
          </a:lstStyle>
          <a:p>
            <a:endParaRPr lang="en-US"/>
          </a:p>
        </p:txBody>
      </p:sp>
      <p:sp>
        <p:nvSpPr>
          <p:cNvPr id="3" name="Date Placeholder 2"/>
          <p:cNvSpPr>
            <a:spLocks noGrp="1"/>
          </p:cNvSpPr>
          <p:nvPr>
            <p:ph type="dt" idx="1"/>
          </p:nvPr>
        </p:nvSpPr>
        <p:spPr>
          <a:xfrm>
            <a:off x="3970938" y="2"/>
            <a:ext cx="3037839" cy="463408"/>
          </a:xfrm>
          <a:prstGeom prst="rect">
            <a:avLst/>
          </a:prstGeom>
        </p:spPr>
        <p:txBody>
          <a:bodyPr vert="horz" lIns="90577" tIns="45289" rIns="90577" bIns="45289" rtlCol="0"/>
          <a:lstStyle>
            <a:lvl1pPr algn="r">
              <a:defRPr sz="1100"/>
            </a:lvl1pPr>
          </a:lstStyle>
          <a:p>
            <a:fld id="{2BCC6EBF-ADCF-904A-8104-E2A4C3767137}" type="datetimeFigureOut">
              <a:rPr lang="en-US" smtClean="0"/>
              <a:t>5/3/2022</a:t>
            </a:fld>
            <a:endParaRPr lang="en-US"/>
          </a:p>
        </p:txBody>
      </p:sp>
      <p:sp>
        <p:nvSpPr>
          <p:cNvPr id="4" name="Slide Image Placeholder 3"/>
          <p:cNvSpPr>
            <a:spLocks noGrp="1" noRot="1" noChangeAspect="1"/>
          </p:cNvSpPr>
          <p:nvPr>
            <p:ph type="sldImg" idx="2"/>
          </p:nvPr>
        </p:nvSpPr>
        <p:spPr>
          <a:xfrm>
            <a:off x="1427163" y="1154113"/>
            <a:ext cx="4156075" cy="3116262"/>
          </a:xfrm>
          <a:prstGeom prst="rect">
            <a:avLst/>
          </a:prstGeom>
          <a:noFill/>
          <a:ln w="12700">
            <a:solidFill>
              <a:prstClr val="black"/>
            </a:solidFill>
          </a:ln>
        </p:spPr>
        <p:txBody>
          <a:bodyPr vert="horz" lIns="90577" tIns="45289" rIns="90577" bIns="45289" rtlCol="0" anchor="ctr"/>
          <a:lstStyle/>
          <a:p>
            <a:endParaRPr lang="en-US"/>
          </a:p>
        </p:txBody>
      </p:sp>
      <p:sp>
        <p:nvSpPr>
          <p:cNvPr id="5" name="Notes Placeholder 4"/>
          <p:cNvSpPr>
            <a:spLocks noGrp="1"/>
          </p:cNvSpPr>
          <p:nvPr>
            <p:ph type="body" sz="quarter" idx="3"/>
          </p:nvPr>
        </p:nvSpPr>
        <p:spPr>
          <a:xfrm>
            <a:off x="701042" y="4444863"/>
            <a:ext cx="5608320" cy="3636704"/>
          </a:xfrm>
          <a:prstGeom prst="rect">
            <a:avLst/>
          </a:prstGeom>
        </p:spPr>
        <p:txBody>
          <a:bodyPr vert="horz" lIns="90577" tIns="45289" rIns="90577" bIns="45289"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1" y="8772669"/>
            <a:ext cx="3037839" cy="463407"/>
          </a:xfrm>
          <a:prstGeom prst="rect">
            <a:avLst/>
          </a:prstGeom>
        </p:spPr>
        <p:txBody>
          <a:bodyPr vert="horz" lIns="90577" tIns="45289" rIns="90577" bIns="45289" rtlCol="0" anchor="b"/>
          <a:lstStyle>
            <a:lvl1pPr algn="l">
              <a:defRPr sz="1100"/>
            </a:lvl1pPr>
          </a:lstStyle>
          <a:p>
            <a:endParaRPr lang="en-US"/>
          </a:p>
        </p:txBody>
      </p:sp>
      <p:sp>
        <p:nvSpPr>
          <p:cNvPr id="7" name="Slide Number Placeholder 6"/>
          <p:cNvSpPr>
            <a:spLocks noGrp="1"/>
          </p:cNvSpPr>
          <p:nvPr>
            <p:ph type="sldNum" sz="quarter" idx="5"/>
          </p:nvPr>
        </p:nvSpPr>
        <p:spPr>
          <a:xfrm>
            <a:off x="3970938" y="8772669"/>
            <a:ext cx="3037839" cy="463407"/>
          </a:xfrm>
          <a:prstGeom prst="rect">
            <a:avLst/>
          </a:prstGeom>
        </p:spPr>
        <p:txBody>
          <a:bodyPr vert="horz" lIns="90577" tIns="45289" rIns="90577" bIns="45289" rtlCol="0" anchor="b"/>
          <a:lstStyle>
            <a:lvl1pPr algn="r">
              <a:defRPr sz="1100"/>
            </a:lvl1pPr>
          </a:lstStyle>
          <a:p>
            <a:fld id="{BE500FBD-3A57-284B-BA63-6DB264F59993}" type="slidenum">
              <a:rPr lang="en-US" smtClean="0"/>
              <a:t>‹#›</a:t>
            </a:fld>
            <a:endParaRPr lang="en-US"/>
          </a:p>
        </p:txBody>
      </p:sp>
    </p:spTree>
    <p:extLst>
      <p:ext uri="{BB962C8B-B14F-4D97-AF65-F5344CB8AC3E}">
        <p14:creationId xmlns:p14="http://schemas.microsoft.com/office/powerpoint/2010/main" val="1585999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E500FBD-3A57-284B-BA63-6DB264F59993}" type="slidenum">
              <a:rPr lang="en-US" smtClean="0"/>
              <a:t>1</a:t>
            </a:fld>
            <a:endParaRPr lang="en-US"/>
          </a:p>
        </p:txBody>
      </p:sp>
    </p:spTree>
    <p:extLst>
      <p:ext uri="{BB962C8B-B14F-4D97-AF65-F5344CB8AC3E}">
        <p14:creationId xmlns:p14="http://schemas.microsoft.com/office/powerpoint/2010/main" val="2377849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E500FBD-3A57-284B-BA63-6DB264F59993}" type="slidenum">
              <a:rPr lang="en-US" smtClean="0"/>
              <a:t>2</a:t>
            </a:fld>
            <a:endParaRPr lang="en-US"/>
          </a:p>
        </p:txBody>
      </p:sp>
    </p:spTree>
    <p:extLst>
      <p:ext uri="{BB962C8B-B14F-4D97-AF65-F5344CB8AC3E}">
        <p14:creationId xmlns:p14="http://schemas.microsoft.com/office/powerpoint/2010/main" val="2767627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E500FBD-3A57-284B-BA63-6DB264F59993}" type="slidenum">
              <a:rPr lang="en-US" smtClean="0"/>
              <a:t>3</a:t>
            </a:fld>
            <a:endParaRPr lang="en-US"/>
          </a:p>
        </p:txBody>
      </p:sp>
    </p:spTree>
    <p:extLst>
      <p:ext uri="{BB962C8B-B14F-4D97-AF65-F5344CB8AC3E}">
        <p14:creationId xmlns:p14="http://schemas.microsoft.com/office/powerpoint/2010/main" val="3107569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E500FBD-3A57-284B-BA63-6DB264F59993}" type="slidenum">
              <a:rPr lang="en-US" smtClean="0"/>
              <a:t>4</a:t>
            </a:fld>
            <a:endParaRPr lang="en-US"/>
          </a:p>
        </p:txBody>
      </p:sp>
    </p:spTree>
    <p:extLst>
      <p:ext uri="{BB962C8B-B14F-4D97-AF65-F5344CB8AC3E}">
        <p14:creationId xmlns:p14="http://schemas.microsoft.com/office/powerpoint/2010/main" val="1644054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E500FBD-3A57-284B-BA63-6DB264F59993}" type="slidenum">
              <a:rPr lang="en-US" smtClean="0"/>
              <a:t>5</a:t>
            </a:fld>
            <a:endParaRPr lang="en-US"/>
          </a:p>
        </p:txBody>
      </p:sp>
    </p:spTree>
    <p:extLst>
      <p:ext uri="{BB962C8B-B14F-4D97-AF65-F5344CB8AC3E}">
        <p14:creationId xmlns:p14="http://schemas.microsoft.com/office/powerpoint/2010/main" val="3978645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E500FBD-3A57-284B-BA63-6DB264F59993}" type="slidenum">
              <a:rPr lang="en-US" smtClean="0"/>
              <a:t>6</a:t>
            </a:fld>
            <a:endParaRPr lang="en-US"/>
          </a:p>
        </p:txBody>
      </p:sp>
    </p:spTree>
    <p:extLst>
      <p:ext uri="{BB962C8B-B14F-4D97-AF65-F5344CB8AC3E}">
        <p14:creationId xmlns:p14="http://schemas.microsoft.com/office/powerpoint/2010/main" val="4084416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E500FBD-3A57-284B-BA63-6DB264F59993}" type="slidenum">
              <a:rPr lang="en-US" smtClean="0"/>
              <a:t>12</a:t>
            </a:fld>
            <a:endParaRPr lang="en-US"/>
          </a:p>
        </p:txBody>
      </p:sp>
    </p:spTree>
    <p:extLst>
      <p:ext uri="{BB962C8B-B14F-4D97-AF65-F5344CB8AC3E}">
        <p14:creationId xmlns:p14="http://schemas.microsoft.com/office/powerpoint/2010/main" val="433935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FF0582A8-F33C-BA48-AD55-4A34ED491ADC}" type="datetime1">
              <a:rPr lang="en-AU" smtClean="0"/>
              <a:t>3/05/2022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D1DEE-277D-8842-AF38-FF3A44C5AAD5}" type="slidenum">
              <a:rPr lang="en-US" smtClean="0"/>
              <a:t>‹#›</a:t>
            </a:fld>
            <a:endParaRPr lang="en-US"/>
          </a:p>
        </p:txBody>
      </p:sp>
    </p:spTree>
    <p:extLst>
      <p:ext uri="{BB962C8B-B14F-4D97-AF65-F5344CB8AC3E}">
        <p14:creationId xmlns:p14="http://schemas.microsoft.com/office/powerpoint/2010/main" val="4292187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6050" y="97939"/>
            <a:ext cx="8773087" cy="591703"/>
          </a:xfrm>
        </p:spPr>
        <p:txBody>
          <a:bodyPr>
            <a:noAutofit/>
          </a:bodyPr>
          <a:lstStyle>
            <a:lvl1pPr>
              <a:defRPr sz="2200" b="1">
                <a:solidFill>
                  <a:srgbClr val="4C4C4E"/>
                </a:solidFill>
                <a:latin typeface="Raleway" panose="020B0003030101060003" pitchFamily="34" charset="0"/>
              </a:defRPr>
            </a:lvl1pPr>
          </a:lstStyle>
          <a:p>
            <a:r>
              <a:rPr lang="en-GB"/>
              <a:t>Click to edit Master title style</a:t>
            </a:r>
            <a:endParaRPr lang="en-US"/>
          </a:p>
        </p:txBody>
      </p:sp>
      <p:sp>
        <p:nvSpPr>
          <p:cNvPr id="3" name="Content Placeholder 2"/>
          <p:cNvSpPr>
            <a:spLocks noGrp="1"/>
          </p:cNvSpPr>
          <p:nvPr>
            <p:ph idx="1"/>
          </p:nvPr>
        </p:nvSpPr>
        <p:spPr>
          <a:xfrm>
            <a:off x="146050" y="971114"/>
            <a:ext cx="8835146" cy="5351705"/>
          </a:xfrm>
        </p:spPr>
        <p:txBody>
          <a:bodyPr anchor="ctr" anchorCtr="0"/>
          <a:lstStyle>
            <a:lvl1pPr>
              <a:lnSpc>
                <a:spcPct val="114000"/>
              </a:lnSpc>
              <a:spcBef>
                <a:spcPts val="750"/>
              </a:spcBef>
              <a:buClr>
                <a:srgbClr val="D4953E"/>
              </a:buClr>
              <a:buFont typeface="Arial" panose="020B0604020202020204" pitchFamily="34" charset="0"/>
              <a:buChar char="•"/>
              <a:defRPr sz="1400" b="0">
                <a:solidFill>
                  <a:srgbClr val="4C4C4E"/>
                </a:solidFill>
                <a:latin typeface="Raleway" panose="020B0003030101060003" pitchFamily="34" charset="0"/>
              </a:defRPr>
            </a:lvl1pPr>
            <a:lvl2pPr marL="4763" indent="0">
              <a:buNone/>
              <a:tabLst/>
              <a:defRPr sz="1400" b="1">
                <a:solidFill>
                  <a:srgbClr val="16506E"/>
                </a:solidFill>
                <a:latin typeface="Raleway" panose="020B0003030101060003" pitchFamily="34" charset="0"/>
              </a:defRPr>
            </a:lvl2pPr>
            <a:lvl3pPr marL="493713" indent="-219075">
              <a:buClr>
                <a:srgbClr val="D4953E"/>
              </a:buClr>
              <a:buFont typeface="System Font Regular"/>
              <a:buChar char="–"/>
              <a:tabLst/>
              <a:defRPr sz="1400">
                <a:solidFill>
                  <a:srgbClr val="4C4C4E"/>
                </a:solidFill>
                <a:latin typeface="Raleway" panose="020B0003030101060003" pitchFamily="34" charset="0"/>
              </a:defRPr>
            </a:lvl3pPr>
            <a:lvl4pPr>
              <a:buClr>
                <a:srgbClr val="D4953E"/>
              </a:buClr>
              <a:defRPr sz="1200">
                <a:solidFill>
                  <a:srgbClr val="4C4C4E"/>
                </a:solidFill>
                <a:latin typeface="Raleway" panose="020B0003030101060003" pitchFamily="34" charset="0"/>
              </a:defRPr>
            </a:lvl4pPr>
            <a:lvl5pPr>
              <a:buClr>
                <a:srgbClr val="D4953E"/>
              </a:buClr>
              <a:defRPr sz="1200">
                <a:solidFill>
                  <a:srgbClr val="4C4C4E"/>
                </a:solidFill>
                <a:latin typeface="Raleway" panose="020B0003030101060003" pitchFamily="34" charset="0"/>
              </a:defRPr>
            </a:lvl5pPr>
          </a:lstStyle>
          <a:p>
            <a:pPr lvl="0"/>
            <a:r>
              <a:rPr lang="en-GB"/>
              <a:t>Click to edit Master text styles</a:t>
            </a:r>
          </a:p>
          <a:p>
            <a:pPr lvl="2"/>
            <a:r>
              <a:rPr lang="en-GB"/>
              <a:t>Second level</a:t>
            </a:r>
          </a:p>
        </p:txBody>
      </p:sp>
      <p:sp>
        <p:nvSpPr>
          <p:cNvPr id="6" name="Slide Number Placeholder 5"/>
          <p:cNvSpPr>
            <a:spLocks noGrp="1"/>
          </p:cNvSpPr>
          <p:nvPr>
            <p:ph type="sldNum" sz="quarter" idx="12"/>
          </p:nvPr>
        </p:nvSpPr>
        <p:spPr>
          <a:xfrm>
            <a:off x="133350" y="6534912"/>
            <a:ext cx="336550" cy="365125"/>
          </a:xfrm>
          <a:noFill/>
          <a:ln>
            <a:noFill/>
          </a:ln>
        </p:spPr>
        <p:txBody>
          <a:bodyPr/>
          <a:lstStyle>
            <a:lvl1pPr algn="l">
              <a:defRPr sz="800" b="1">
                <a:solidFill>
                  <a:srgbClr val="4C4C4E"/>
                </a:solidFill>
                <a:latin typeface="Raleway" panose="020B0003030101060003" pitchFamily="34" charset="0"/>
              </a:defRPr>
            </a:lvl1pPr>
          </a:lstStyle>
          <a:p>
            <a:pPr algn="l"/>
            <a:fld id="{86ED1DEE-277D-8842-AF38-FF3A44C5AAD5}" type="slidenum">
              <a:rPr lang="en-US" smtClean="0"/>
              <a:pPr algn="l"/>
              <a:t>‹#›</a:t>
            </a:fld>
            <a:endParaRPr lang="en-US"/>
          </a:p>
        </p:txBody>
      </p:sp>
      <p:grpSp>
        <p:nvGrpSpPr>
          <p:cNvPr id="8" name="Group 7">
            <a:extLst>
              <a:ext uri="{FF2B5EF4-FFF2-40B4-BE49-F238E27FC236}">
                <a16:creationId xmlns:a16="http://schemas.microsoft.com/office/drawing/2014/main" id="{105F5A1A-871C-C247-BAB1-4509C3DD655B}"/>
              </a:ext>
            </a:extLst>
          </p:cNvPr>
          <p:cNvGrpSpPr/>
          <p:nvPr userDrawn="1"/>
        </p:nvGrpSpPr>
        <p:grpSpPr>
          <a:xfrm>
            <a:off x="234950" y="689651"/>
            <a:ext cx="7638788" cy="202884"/>
            <a:chOff x="-68827" y="0"/>
            <a:chExt cx="7639395" cy="0"/>
          </a:xfrm>
        </p:grpSpPr>
        <p:cxnSp>
          <p:nvCxnSpPr>
            <p:cNvPr id="9" name="Straight Connector 8">
              <a:extLst>
                <a:ext uri="{FF2B5EF4-FFF2-40B4-BE49-F238E27FC236}">
                  <a16:creationId xmlns:a16="http://schemas.microsoft.com/office/drawing/2014/main" id="{EEBFEB86-111C-C940-94F4-E0BBF455D4C2}"/>
                </a:ext>
              </a:extLst>
            </p:cNvPr>
            <p:cNvCxnSpPr/>
            <p:nvPr/>
          </p:nvCxnSpPr>
          <p:spPr>
            <a:xfrm>
              <a:off x="-68827" y="0"/>
              <a:ext cx="2514460" cy="0"/>
            </a:xfrm>
            <a:prstGeom prst="line">
              <a:avLst/>
            </a:prstGeom>
            <a:ln w="63500">
              <a:solidFill>
                <a:srgbClr val="1150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5C7933E-1166-6E45-8510-83FA5C4DA457}"/>
                </a:ext>
              </a:extLst>
            </p:cNvPr>
            <p:cNvCxnSpPr/>
            <p:nvPr/>
          </p:nvCxnSpPr>
          <p:spPr>
            <a:xfrm>
              <a:off x="2445633" y="0"/>
              <a:ext cx="2514460" cy="0"/>
            </a:xfrm>
            <a:prstGeom prst="line">
              <a:avLst/>
            </a:prstGeom>
            <a:ln w="63500">
              <a:solidFill>
                <a:srgbClr val="D5963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7B2B4DD-5AE9-0F43-A30E-2CCE9879FED8}"/>
                </a:ext>
              </a:extLst>
            </p:cNvPr>
            <p:cNvCxnSpPr/>
            <p:nvPr/>
          </p:nvCxnSpPr>
          <p:spPr>
            <a:xfrm>
              <a:off x="4960093" y="0"/>
              <a:ext cx="2610475" cy="0"/>
            </a:xfrm>
            <a:prstGeom prst="line">
              <a:avLst/>
            </a:prstGeom>
            <a:ln w="63500">
              <a:solidFill>
                <a:srgbClr val="4C4C4E"/>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AD36E1E8-0E38-9649-8499-4BC6CAB4059F}"/>
              </a:ext>
            </a:extLst>
          </p:cNvPr>
          <p:cNvSpPr txBox="1"/>
          <p:nvPr userDrawn="1"/>
        </p:nvSpPr>
        <p:spPr>
          <a:xfrm>
            <a:off x="7979595" y="6637126"/>
            <a:ext cx="1047636" cy="165431"/>
          </a:xfrm>
          <a:prstGeom prst="rect">
            <a:avLst/>
          </a:prstGeom>
          <a:noFill/>
        </p:spPr>
        <p:txBody>
          <a:bodyPr wrap="square" rtlCol="0">
            <a:spAutoFit/>
          </a:bodyPr>
          <a:lstStyle/>
          <a:p>
            <a:pPr marL="4763" indent="0" algn="r">
              <a:tabLst/>
            </a:pPr>
            <a:r>
              <a:rPr lang="en-US" sz="475" b="0">
                <a:solidFill>
                  <a:srgbClr val="4C4C4E"/>
                </a:solidFill>
                <a:latin typeface="Century Gothic" panose="020B0502020202020204" pitchFamily="34" charset="0"/>
              </a:rPr>
              <a:t>resources limited</a:t>
            </a:r>
          </a:p>
        </p:txBody>
      </p:sp>
      <p:pic>
        <p:nvPicPr>
          <p:cNvPr id="5" name="Picture 4">
            <a:extLst>
              <a:ext uri="{FF2B5EF4-FFF2-40B4-BE49-F238E27FC236}">
                <a16:creationId xmlns:a16="http://schemas.microsoft.com/office/drawing/2014/main" id="{27ECE757-9DF2-FF4E-BBCE-27FB906E3E04}"/>
              </a:ext>
            </a:extLst>
          </p:cNvPr>
          <p:cNvPicPr>
            <a:picLocks noChangeAspect="1"/>
          </p:cNvPicPr>
          <p:nvPr userDrawn="1"/>
        </p:nvPicPr>
        <p:blipFill rotWithShape="1">
          <a:blip r:embed="rId2"/>
          <a:srcRect b="12296"/>
          <a:stretch/>
        </p:blipFill>
        <p:spPr>
          <a:xfrm>
            <a:off x="8047240" y="6410256"/>
            <a:ext cx="933956" cy="252508"/>
          </a:xfrm>
          <a:prstGeom prst="rect">
            <a:avLst/>
          </a:prstGeom>
        </p:spPr>
      </p:pic>
    </p:spTree>
    <p:extLst>
      <p:ext uri="{BB962C8B-B14F-4D97-AF65-F5344CB8AC3E}">
        <p14:creationId xmlns:p14="http://schemas.microsoft.com/office/powerpoint/2010/main" val="136854172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DDD96-4039-4B43-90C3-DD073326A096}" type="datetime1">
              <a:rPr lang="en-AU" smtClean="0"/>
              <a:t>3/05/2022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D1DEE-277D-8842-AF38-FF3A44C5AAD5}" type="slidenum">
              <a:rPr lang="en-US" smtClean="0"/>
              <a:t>‹#›</a:t>
            </a:fld>
            <a:endParaRPr lang="en-US"/>
          </a:p>
        </p:txBody>
      </p:sp>
    </p:spTree>
    <p:extLst>
      <p:ext uri="{BB962C8B-B14F-4D97-AF65-F5344CB8AC3E}">
        <p14:creationId xmlns:p14="http://schemas.microsoft.com/office/powerpoint/2010/main" val="2755728250"/>
      </p:ext>
    </p:extLst>
  </p:cSld>
  <p:clrMap bg1="lt1" tx1="dk1" bg2="lt2" tx2="dk2" accent1="accent1" accent2="accent2" accent3="accent3" accent4="accent4" accent5="accent5" accent6="accent6" hlink="hlink" folHlink="folHlink"/>
  <p:sldLayoutIdLst>
    <p:sldLayoutId id="2147483673" r:id="rId1"/>
    <p:sldLayoutId id="214748366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84C9CE-6B1F-7244-BBF2-5E9CF4E8CC5C}"/>
              </a:ext>
            </a:extLst>
          </p:cNvPr>
          <p:cNvPicPr>
            <a:picLocks noChangeAspect="1"/>
          </p:cNvPicPr>
          <p:nvPr/>
        </p:nvPicPr>
        <p:blipFill rotWithShape="1">
          <a:blip r:embed="rId3"/>
          <a:srcRect l="15484" t="4477" r="11528" b="400"/>
          <a:stretch/>
        </p:blipFill>
        <p:spPr>
          <a:xfrm>
            <a:off x="0" y="0"/>
            <a:ext cx="9144000" cy="6858000"/>
          </a:xfrm>
          <a:prstGeom prst="rect">
            <a:avLst/>
          </a:prstGeom>
        </p:spPr>
      </p:pic>
      <p:sp>
        <p:nvSpPr>
          <p:cNvPr id="23" name="TextBox 22">
            <a:extLst>
              <a:ext uri="{FF2B5EF4-FFF2-40B4-BE49-F238E27FC236}">
                <a16:creationId xmlns:a16="http://schemas.microsoft.com/office/drawing/2014/main" id="{44B9E7E0-83B5-3246-8CDC-81FCFA9D57EC}"/>
              </a:ext>
            </a:extLst>
          </p:cNvPr>
          <p:cNvSpPr txBox="1"/>
          <p:nvPr/>
        </p:nvSpPr>
        <p:spPr>
          <a:xfrm>
            <a:off x="0" y="2240782"/>
            <a:ext cx="9144000" cy="3310821"/>
          </a:xfrm>
          <a:prstGeom prst="rect">
            <a:avLst/>
          </a:prstGeom>
          <a:solidFill>
            <a:schemeClr val="tx1">
              <a:alpha val="30000"/>
            </a:schemeClr>
          </a:solidFill>
        </p:spPr>
        <p:txBody>
          <a:bodyPr wrap="square" tIns="0" rtlCol="0" anchor="ctr" anchorCtr="0">
            <a:noAutofit/>
          </a:bodyPr>
          <a:lstStyle/>
          <a:p>
            <a:endParaRPr lang="en-GB" b="1" spc="300">
              <a:solidFill>
                <a:schemeClr val="bg1"/>
              </a:solidFill>
              <a:latin typeface="Raleway" panose="020B0003030101060003" pitchFamily="34" charset="0"/>
              <a:ea typeface="Roboto Light" panose="02000000000000000000" pitchFamily="2" charset="0"/>
            </a:endParaRPr>
          </a:p>
          <a:p>
            <a:pPr marL="446088"/>
            <a:r>
              <a:rPr lang="en-GB" sz="3200" b="1" spc="300">
                <a:solidFill>
                  <a:schemeClr val="bg1"/>
                </a:solidFill>
                <a:latin typeface="Raleway" panose="020B0003030101060003" pitchFamily="34" charset="0"/>
                <a:ea typeface="Roboto Light" panose="02000000000000000000" pitchFamily="2" charset="0"/>
              </a:rPr>
              <a:t>Victorian &amp; Pilbara </a:t>
            </a:r>
          </a:p>
          <a:p>
            <a:pPr marL="446088"/>
            <a:r>
              <a:rPr lang="en-GB" sz="3200" b="1" spc="300">
                <a:solidFill>
                  <a:schemeClr val="bg1"/>
                </a:solidFill>
                <a:latin typeface="Raleway" panose="020B0003030101060003" pitchFamily="34" charset="0"/>
                <a:ea typeface="Roboto Light" panose="02000000000000000000" pitchFamily="2" charset="0"/>
              </a:rPr>
              <a:t>Gold &amp; Lithium Projects</a:t>
            </a:r>
          </a:p>
          <a:p>
            <a:pPr marL="446088"/>
            <a:endParaRPr lang="en-AU">
              <a:solidFill>
                <a:schemeClr val="bg1"/>
              </a:solidFill>
              <a:latin typeface="Raleway" panose="020B0003030101060003" pitchFamily="34" charset="0"/>
              <a:ea typeface="Roboto Light" panose="02000000000000000000" pitchFamily="2" charset="0"/>
            </a:endParaRPr>
          </a:p>
          <a:p>
            <a:pPr marL="446088"/>
            <a:endParaRPr lang="en-AU">
              <a:solidFill>
                <a:schemeClr val="bg1"/>
              </a:solidFill>
              <a:latin typeface="Raleway" panose="020B0003030101060003" pitchFamily="34" charset="0"/>
              <a:ea typeface="Roboto Light" panose="02000000000000000000" pitchFamily="2" charset="0"/>
            </a:endParaRPr>
          </a:p>
          <a:p>
            <a:pPr marL="446088"/>
            <a:r>
              <a:rPr lang="en-AU">
                <a:solidFill>
                  <a:schemeClr val="bg1"/>
                </a:solidFill>
                <a:latin typeface="Raleway" panose="020B0003030101060003" pitchFamily="34" charset="0"/>
                <a:ea typeface="Roboto Light" panose="02000000000000000000" pitchFamily="2" charset="0"/>
              </a:rPr>
              <a:t>							</a:t>
            </a:r>
            <a:endParaRPr lang="en-AU" b="1">
              <a:solidFill>
                <a:schemeClr val="bg1"/>
              </a:solidFill>
              <a:latin typeface="Raleway" panose="020B0003030101060003" pitchFamily="34" charset="0"/>
              <a:ea typeface="Roboto Light" panose="02000000000000000000" pitchFamily="2" charset="0"/>
            </a:endParaRPr>
          </a:p>
          <a:p>
            <a:pPr marL="446088"/>
            <a:r>
              <a:rPr lang="en-AU">
                <a:solidFill>
                  <a:schemeClr val="bg1"/>
                </a:solidFill>
                <a:latin typeface="Raleway" panose="020B0003030101060003" pitchFamily="34" charset="0"/>
                <a:ea typeface="Roboto Light" panose="02000000000000000000" pitchFamily="2" charset="0"/>
              </a:rPr>
              <a:t>RIU Sydney Resources Round-up</a:t>
            </a:r>
          </a:p>
          <a:p>
            <a:pPr marL="446088"/>
            <a:r>
              <a:rPr lang="en-AU">
                <a:solidFill>
                  <a:schemeClr val="bg1"/>
                </a:solidFill>
                <a:latin typeface="Raleway" panose="020B0003030101060003" pitchFamily="34" charset="0"/>
                <a:ea typeface="Roboto Light" panose="02000000000000000000" pitchFamily="2" charset="0"/>
              </a:rPr>
              <a:t>May 2022</a:t>
            </a:r>
            <a:r>
              <a:rPr lang="en-AU" b="1" spc="300">
                <a:solidFill>
                  <a:schemeClr val="bg1"/>
                </a:solidFill>
                <a:latin typeface="Century Gothic" panose="020B0502020202020204" pitchFamily="34" charset="0"/>
                <a:ea typeface="Roboto Light" panose="02000000000000000000" pitchFamily="2" charset="0"/>
              </a:rPr>
              <a:t> 											</a:t>
            </a:r>
          </a:p>
          <a:p>
            <a:endParaRPr lang="en-AU" b="1" spc="300">
              <a:solidFill>
                <a:schemeClr val="bg1"/>
              </a:solidFill>
              <a:latin typeface="Raleway" panose="020B0003030101060003" pitchFamily="34" charset="0"/>
              <a:ea typeface="Roboto Light" panose="02000000000000000000" pitchFamily="2" charset="0"/>
            </a:endParaRPr>
          </a:p>
        </p:txBody>
      </p:sp>
      <p:grpSp>
        <p:nvGrpSpPr>
          <p:cNvPr id="22" name="Group 21">
            <a:extLst>
              <a:ext uri="{FF2B5EF4-FFF2-40B4-BE49-F238E27FC236}">
                <a16:creationId xmlns:a16="http://schemas.microsoft.com/office/drawing/2014/main" id="{B6296C49-E5D6-2743-A0AB-6C4E8C1977B3}"/>
              </a:ext>
            </a:extLst>
          </p:cNvPr>
          <p:cNvGrpSpPr/>
          <p:nvPr/>
        </p:nvGrpSpPr>
        <p:grpSpPr>
          <a:xfrm>
            <a:off x="6349070" y="3174572"/>
            <a:ext cx="2420600" cy="899704"/>
            <a:chOff x="5885029" y="2245815"/>
            <a:chExt cx="3108688" cy="1155457"/>
          </a:xfrm>
        </p:grpSpPr>
        <p:pic>
          <p:nvPicPr>
            <p:cNvPr id="13" name="Picture 12">
              <a:extLst>
                <a:ext uri="{FF2B5EF4-FFF2-40B4-BE49-F238E27FC236}">
                  <a16:creationId xmlns:a16="http://schemas.microsoft.com/office/drawing/2014/main" id="{7BAAE2DB-EA75-AD43-A171-E02DE0F203B3}"/>
                </a:ext>
              </a:extLst>
            </p:cNvPr>
            <p:cNvPicPr>
              <a:picLocks noChangeAspect="1"/>
            </p:cNvPicPr>
            <p:nvPr/>
          </p:nvPicPr>
          <p:blipFill rotWithShape="1">
            <a:blip r:embed="rId4"/>
            <a:srcRect b="17910"/>
            <a:stretch/>
          </p:blipFill>
          <p:spPr>
            <a:xfrm>
              <a:off x="5974472" y="2312239"/>
              <a:ext cx="3019245" cy="774531"/>
            </a:xfrm>
            <a:prstGeom prst="rect">
              <a:avLst/>
            </a:prstGeom>
          </p:spPr>
        </p:pic>
        <p:pic>
          <p:nvPicPr>
            <p:cNvPr id="19" name="Picture 18">
              <a:extLst>
                <a:ext uri="{FF2B5EF4-FFF2-40B4-BE49-F238E27FC236}">
                  <a16:creationId xmlns:a16="http://schemas.microsoft.com/office/drawing/2014/main" id="{789190C3-5298-DE47-B4B3-52E2FCA140EB}"/>
                </a:ext>
              </a:extLst>
            </p:cNvPr>
            <p:cNvPicPr>
              <a:picLocks noChangeAspect="1"/>
            </p:cNvPicPr>
            <p:nvPr/>
          </p:nvPicPr>
          <p:blipFill>
            <a:blip r:embed="rId5"/>
            <a:stretch>
              <a:fillRect/>
            </a:stretch>
          </p:blipFill>
          <p:spPr>
            <a:xfrm>
              <a:off x="5885029" y="2245815"/>
              <a:ext cx="2902716" cy="774531"/>
            </a:xfrm>
            <a:prstGeom prst="rect">
              <a:avLst/>
            </a:prstGeom>
          </p:spPr>
        </p:pic>
        <p:sp>
          <p:nvSpPr>
            <p:cNvPr id="21" name="TextBox 20">
              <a:extLst>
                <a:ext uri="{FF2B5EF4-FFF2-40B4-BE49-F238E27FC236}">
                  <a16:creationId xmlns:a16="http://schemas.microsoft.com/office/drawing/2014/main" id="{34828F51-68F9-3A4D-AABE-665582ED0BEE}"/>
                </a:ext>
              </a:extLst>
            </p:cNvPr>
            <p:cNvSpPr txBox="1"/>
            <p:nvPr/>
          </p:nvSpPr>
          <p:spPr>
            <a:xfrm>
              <a:off x="6921918" y="3045532"/>
              <a:ext cx="1920794" cy="355740"/>
            </a:xfrm>
            <a:prstGeom prst="rect">
              <a:avLst/>
            </a:prstGeom>
            <a:noFill/>
          </p:spPr>
          <p:txBody>
            <a:bodyPr wrap="square" rtlCol="0">
              <a:spAutoFit/>
            </a:bodyPr>
            <a:lstStyle/>
            <a:p>
              <a:pPr algn="r"/>
              <a:r>
                <a:rPr lang="en-US" sz="1200">
                  <a:solidFill>
                    <a:schemeClr val="bg1"/>
                  </a:solidFill>
                  <a:latin typeface="Century Gothic" panose="020B0502020202020204" pitchFamily="34" charset="0"/>
                </a:rPr>
                <a:t>resources limited</a:t>
              </a:r>
            </a:p>
          </p:txBody>
        </p:sp>
      </p:grpSp>
      <p:sp>
        <p:nvSpPr>
          <p:cNvPr id="25" name="TextBox 24">
            <a:extLst>
              <a:ext uri="{FF2B5EF4-FFF2-40B4-BE49-F238E27FC236}">
                <a16:creationId xmlns:a16="http://schemas.microsoft.com/office/drawing/2014/main" id="{734226FE-8C66-D24C-8F7A-D8547EDB319B}"/>
              </a:ext>
            </a:extLst>
          </p:cNvPr>
          <p:cNvSpPr txBox="1"/>
          <p:nvPr/>
        </p:nvSpPr>
        <p:spPr>
          <a:xfrm>
            <a:off x="6300939" y="4613051"/>
            <a:ext cx="2433078" cy="646331"/>
          </a:xfrm>
          <a:prstGeom prst="rect">
            <a:avLst/>
          </a:prstGeom>
          <a:noFill/>
        </p:spPr>
        <p:txBody>
          <a:bodyPr wrap="square" rtlCol="0">
            <a:spAutoFit/>
          </a:bodyPr>
          <a:lstStyle/>
          <a:p>
            <a:pPr algn="r"/>
            <a:r>
              <a:rPr lang="en-AU" sz="3600">
                <a:solidFill>
                  <a:schemeClr val="bg1"/>
                </a:solidFill>
                <a:latin typeface="Raleway" panose="020B0003030101060003" pitchFamily="34" charset="0"/>
                <a:ea typeface="Roboto Light" panose="02000000000000000000" pitchFamily="2" charset="0"/>
              </a:rPr>
              <a:t>ASX: </a:t>
            </a:r>
            <a:r>
              <a:rPr lang="en-AU" sz="3600" spc="300">
                <a:solidFill>
                  <a:schemeClr val="bg1"/>
                </a:solidFill>
                <a:latin typeface="Raleway" panose="020B0003030101060003" pitchFamily="34" charset="0"/>
                <a:ea typeface="Roboto Light" panose="02000000000000000000" pitchFamily="2" charset="0"/>
              </a:rPr>
              <a:t>KZR</a:t>
            </a:r>
            <a:endParaRPr lang="en-US" sz="3600" spc="300"/>
          </a:p>
        </p:txBody>
      </p:sp>
    </p:spTree>
    <p:extLst>
      <p:ext uri="{BB962C8B-B14F-4D97-AF65-F5344CB8AC3E}">
        <p14:creationId xmlns:p14="http://schemas.microsoft.com/office/powerpoint/2010/main" val="1554659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9F7EE-63B1-BB49-8727-0E28A14FE46A}"/>
              </a:ext>
            </a:extLst>
          </p:cNvPr>
          <p:cNvSpPr>
            <a:spLocks noGrp="1"/>
          </p:cNvSpPr>
          <p:nvPr>
            <p:ph type="title"/>
          </p:nvPr>
        </p:nvSpPr>
        <p:spPr/>
        <p:txBody>
          <a:bodyPr/>
          <a:lstStyle/>
          <a:p>
            <a:r>
              <a:rPr lang="en-AU" sz="2400"/>
              <a:t>Victoria: Bendigo Zone</a:t>
            </a:r>
          </a:p>
        </p:txBody>
      </p:sp>
      <p:sp>
        <p:nvSpPr>
          <p:cNvPr id="3" name="Content Placeholder 2">
            <a:extLst>
              <a:ext uri="{FF2B5EF4-FFF2-40B4-BE49-F238E27FC236}">
                <a16:creationId xmlns:a16="http://schemas.microsoft.com/office/drawing/2014/main" id="{23396378-B431-1040-ABF0-F681CD7AD71C}"/>
              </a:ext>
            </a:extLst>
          </p:cNvPr>
          <p:cNvSpPr>
            <a:spLocks noGrp="1"/>
          </p:cNvSpPr>
          <p:nvPr>
            <p:ph idx="1"/>
          </p:nvPr>
        </p:nvSpPr>
        <p:spPr>
          <a:xfrm>
            <a:off x="146050" y="4500979"/>
            <a:ext cx="8657462" cy="2498138"/>
          </a:xfrm>
        </p:spPr>
        <p:txBody>
          <a:bodyPr>
            <a:normAutofit/>
          </a:bodyPr>
          <a:lstStyle/>
          <a:p>
            <a:pPr>
              <a:spcAft>
                <a:spcPts val="1000"/>
              </a:spcAft>
            </a:pPr>
            <a:r>
              <a:rPr lang="en-AU"/>
              <a:t>Bendigo Zone: </a:t>
            </a:r>
            <a:r>
              <a:rPr lang="en-AU" b="1">
                <a:solidFill>
                  <a:srgbClr val="D4953E"/>
                </a:solidFill>
              </a:rPr>
              <a:t>60M+ oz Au</a:t>
            </a:r>
            <a:r>
              <a:rPr lang="en-AU" baseline="30000"/>
              <a:t>1</a:t>
            </a:r>
            <a:r>
              <a:rPr lang="en-AU"/>
              <a:t> at average grade of ~ </a:t>
            </a:r>
            <a:r>
              <a:rPr lang="en-AU" b="1">
                <a:solidFill>
                  <a:srgbClr val="D4953E"/>
                </a:solidFill>
              </a:rPr>
              <a:t>15g/t Au</a:t>
            </a:r>
            <a:r>
              <a:rPr lang="en-AU" baseline="30000"/>
              <a:t>2  </a:t>
            </a:r>
          </a:p>
          <a:p>
            <a:pPr>
              <a:spcAft>
                <a:spcPts val="1000"/>
              </a:spcAft>
            </a:pPr>
            <a:r>
              <a:rPr lang="en-AU"/>
              <a:t>Kalamazoo exploring </a:t>
            </a:r>
            <a:r>
              <a:rPr lang="en-AU" b="1">
                <a:solidFill>
                  <a:srgbClr val="D4953E"/>
                </a:solidFill>
              </a:rPr>
              <a:t>485km</a:t>
            </a:r>
            <a:r>
              <a:rPr lang="en-AU" b="1" baseline="30000">
                <a:solidFill>
                  <a:srgbClr val="D4953E"/>
                </a:solidFill>
              </a:rPr>
              <a:t>2</a:t>
            </a:r>
            <a:r>
              <a:rPr lang="en-AU"/>
              <a:t> of major goldfields - right locations for next World-Class discovery</a:t>
            </a:r>
            <a:endParaRPr lang="en-AU" baseline="30000"/>
          </a:p>
          <a:p>
            <a:pPr>
              <a:spcAft>
                <a:spcPts val="1000"/>
              </a:spcAft>
            </a:pPr>
            <a:r>
              <a:rPr lang="en-AU"/>
              <a:t>Limited modern exploration, </a:t>
            </a:r>
            <a:r>
              <a:rPr lang="en-AU">
                <a:ea typeface="Roboto Light" panose="02000000000000000000" pitchFamily="2" charset="0"/>
              </a:rPr>
              <a:t>Castlemaine historical drilling averaged just 137m, e</a:t>
            </a:r>
            <a:r>
              <a:rPr lang="en-AU"/>
              <a:t>xploring smarter</a:t>
            </a:r>
          </a:p>
        </p:txBody>
      </p:sp>
      <p:sp>
        <p:nvSpPr>
          <p:cNvPr id="4" name="Slide Number Placeholder 3">
            <a:extLst>
              <a:ext uri="{FF2B5EF4-FFF2-40B4-BE49-F238E27FC236}">
                <a16:creationId xmlns:a16="http://schemas.microsoft.com/office/drawing/2014/main" id="{F109BE62-4C7E-F941-AF5E-A4714F1116CE}"/>
              </a:ext>
            </a:extLst>
          </p:cNvPr>
          <p:cNvSpPr>
            <a:spLocks noGrp="1"/>
          </p:cNvSpPr>
          <p:nvPr>
            <p:ph type="sldNum" sz="quarter" idx="12"/>
          </p:nvPr>
        </p:nvSpPr>
        <p:spPr/>
        <p:txBody>
          <a:bodyPr/>
          <a:lstStyle/>
          <a:p>
            <a:pPr algn="l"/>
            <a:fld id="{86ED1DEE-277D-8842-AF38-FF3A44C5AAD5}" type="slidenum">
              <a:rPr lang="en-US" smtClean="0"/>
              <a:pPr algn="l"/>
              <a:t>10</a:t>
            </a:fld>
            <a:endParaRPr lang="en-US"/>
          </a:p>
        </p:txBody>
      </p:sp>
      <p:sp>
        <p:nvSpPr>
          <p:cNvPr id="7" name="Rectangle 6">
            <a:extLst>
              <a:ext uri="{FF2B5EF4-FFF2-40B4-BE49-F238E27FC236}">
                <a16:creationId xmlns:a16="http://schemas.microsoft.com/office/drawing/2014/main" id="{3263B327-63AB-8C47-9E42-4F36BD415C0C}"/>
              </a:ext>
            </a:extLst>
          </p:cNvPr>
          <p:cNvSpPr/>
          <p:nvPr/>
        </p:nvSpPr>
        <p:spPr>
          <a:xfrm>
            <a:off x="391928" y="6587586"/>
            <a:ext cx="7460211" cy="200055"/>
          </a:xfrm>
          <a:prstGeom prst="rect">
            <a:avLst/>
          </a:prstGeom>
        </p:spPr>
        <p:txBody>
          <a:bodyPr wrap="square">
            <a:spAutoFit/>
          </a:bodyPr>
          <a:lstStyle/>
          <a:p>
            <a:r>
              <a:rPr lang="en-GB" sz="700" spc="-10">
                <a:solidFill>
                  <a:srgbClr val="4C4C4E"/>
                </a:solidFill>
                <a:latin typeface="Raleway" panose="020B0003030101060003" pitchFamily="34" charset="0"/>
                <a:ea typeface="Roboto Light" panose="02000000000000000000" pitchFamily="2" charset="0"/>
                <a:cs typeface="Roboto Light"/>
              </a:rPr>
              <a:t>1. Willman </a:t>
            </a:r>
            <a:r>
              <a:rPr lang="en-GB" sz="700" spc="-5">
                <a:solidFill>
                  <a:srgbClr val="4C4C4E"/>
                </a:solidFill>
                <a:latin typeface="Raleway" panose="020B0003030101060003" pitchFamily="34" charset="0"/>
                <a:ea typeface="Roboto Light" panose="02000000000000000000" pitchFamily="2" charset="0"/>
                <a:cs typeface="Roboto Light"/>
              </a:rPr>
              <a:t>et al </a:t>
            </a:r>
            <a:r>
              <a:rPr lang="en-GB" sz="700" spc="-10">
                <a:solidFill>
                  <a:srgbClr val="4C4C4E"/>
                </a:solidFill>
                <a:latin typeface="Raleway" panose="020B0003030101060003" pitchFamily="34" charset="0"/>
                <a:ea typeface="Roboto Light" panose="02000000000000000000" pitchFamily="2" charset="0"/>
                <a:cs typeface="Roboto Light"/>
              </a:rPr>
              <a:t>2002, </a:t>
            </a:r>
            <a:r>
              <a:rPr lang="en-GB" sz="700" spc="-5">
                <a:solidFill>
                  <a:srgbClr val="4C4C4E"/>
                </a:solidFill>
                <a:latin typeface="Raleway" panose="020B0003030101060003" pitchFamily="34" charset="0"/>
                <a:ea typeface="Roboto Light" panose="02000000000000000000" pitchFamily="2" charset="0"/>
                <a:cs typeface="Roboto Light"/>
              </a:rPr>
              <a:t>Geology </a:t>
            </a:r>
            <a:r>
              <a:rPr lang="en-GB" sz="700" spc="-10">
                <a:solidFill>
                  <a:srgbClr val="4C4C4E"/>
                </a:solidFill>
                <a:latin typeface="Raleway" panose="020B0003030101060003" pitchFamily="34" charset="0"/>
                <a:ea typeface="Roboto Light" panose="02000000000000000000" pitchFamily="2" charset="0"/>
                <a:cs typeface="Roboto Light"/>
              </a:rPr>
              <a:t>Survey Victoria, </a:t>
            </a:r>
            <a:r>
              <a:rPr lang="en-GB" sz="700" spc="5">
                <a:solidFill>
                  <a:srgbClr val="4C4C4E"/>
                </a:solidFill>
                <a:latin typeface="Raleway" panose="020B0003030101060003" pitchFamily="34" charset="0"/>
                <a:ea typeface="Roboto Light" panose="02000000000000000000" pitchFamily="2" charset="0"/>
                <a:cs typeface="Roboto Light"/>
              </a:rPr>
              <a:t>Report </a:t>
            </a:r>
            <a:r>
              <a:rPr lang="en-GB" sz="700" spc="-10">
                <a:solidFill>
                  <a:srgbClr val="4C4C4E"/>
                </a:solidFill>
                <a:latin typeface="Raleway" panose="020B0003030101060003" pitchFamily="34" charset="0"/>
                <a:ea typeface="Roboto Light" panose="02000000000000000000" pitchFamily="2" charset="0"/>
                <a:cs typeface="Roboto Light"/>
              </a:rPr>
              <a:t>121,   </a:t>
            </a:r>
            <a:r>
              <a:rPr lang="en-GB" sz="700" spc="-5">
                <a:solidFill>
                  <a:srgbClr val="4C4C4E"/>
                </a:solidFill>
                <a:latin typeface="Raleway" panose="020B0003030101060003" pitchFamily="34" charset="0"/>
                <a:ea typeface="Roboto Light" panose="02000000000000000000" pitchFamily="2" charset="0"/>
                <a:cs typeface="Roboto Light"/>
              </a:rPr>
              <a:t>2. </a:t>
            </a:r>
            <a:r>
              <a:rPr lang="en-GB" sz="700" spc="-10">
                <a:solidFill>
                  <a:srgbClr val="4C4C4E"/>
                </a:solidFill>
                <a:latin typeface="Raleway" panose="020B0003030101060003" pitchFamily="34" charset="0"/>
                <a:ea typeface="Roboto Light" panose="02000000000000000000" pitchFamily="2" charset="0"/>
                <a:cs typeface="Roboto Light"/>
              </a:rPr>
              <a:t>Source: </a:t>
            </a:r>
            <a:r>
              <a:rPr lang="en-GB" sz="700" spc="-5">
                <a:solidFill>
                  <a:srgbClr val="4C4C4E"/>
                </a:solidFill>
                <a:latin typeface="Raleway" panose="020B0003030101060003" pitchFamily="34" charset="0"/>
                <a:ea typeface="Roboto Light" panose="02000000000000000000" pitchFamily="2" charset="0"/>
                <a:cs typeface="Roboto Light"/>
              </a:rPr>
              <a:t>Ross </a:t>
            </a:r>
            <a:r>
              <a:rPr lang="en-GB" sz="700" spc="-25">
                <a:solidFill>
                  <a:srgbClr val="4C4C4E"/>
                </a:solidFill>
                <a:latin typeface="Raleway" panose="020B0003030101060003" pitchFamily="34" charset="0"/>
                <a:ea typeface="Roboto Light" panose="02000000000000000000" pitchFamily="2" charset="0"/>
                <a:cs typeface="Roboto Light"/>
              </a:rPr>
              <a:t>Cayley, </a:t>
            </a:r>
            <a:r>
              <a:rPr lang="en-GB" sz="700" spc="-5">
                <a:solidFill>
                  <a:srgbClr val="4C4C4E"/>
                </a:solidFill>
                <a:latin typeface="Raleway" panose="020B0003030101060003" pitchFamily="34" charset="0"/>
                <a:ea typeface="Roboto Light" panose="02000000000000000000" pitchFamily="2" charset="0"/>
                <a:cs typeface="Roboto Light"/>
              </a:rPr>
              <a:t>“Gold in </a:t>
            </a:r>
            <a:r>
              <a:rPr lang="en-GB" sz="700" spc="-10">
                <a:solidFill>
                  <a:srgbClr val="4C4C4E"/>
                </a:solidFill>
                <a:latin typeface="Raleway" panose="020B0003030101060003" pitchFamily="34" charset="0"/>
                <a:ea typeface="Roboto Light" panose="02000000000000000000" pitchFamily="2" charset="0"/>
                <a:cs typeface="Roboto Light"/>
              </a:rPr>
              <a:t>Victoria </a:t>
            </a:r>
            <a:r>
              <a:rPr lang="en-GB" sz="700" spc="-5">
                <a:solidFill>
                  <a:srgbClr val="4C4C4E"/>
                </a:solidFill>
                <a:latin typeface="Raleway" panose="020B0003030101060003" pitchFamily="34" charset="0"/>
                <a:ea typeface="Roboto Light" panose="02000000000000000000" pitchFamily="2" charset="0"/>
                <a:cs typeface="Roboto Light"/>
              </a:rPr>
              <a:t>– </a:t>
            </a:r>
            <a:r>
              <a:rPr lang="en-GB" sz="700" spc="-10">
                <a:solidFill>
                  <a:srgbClr val="4C4C4E"/>
                </a:solidFill>
                <a:latin typeface="Raleway" panose="020B0003030101060003" pitchFamily="34" charset="0"/>
                <a:ea typeface="Roboto Light" panose="02000000000000000000" pitchFamily="2" charset="0"/>
                <a:cs typeface="Roboto Light"/>
              </a:rPr>
              <a:t>The Current State </a:t>
            </a:r>
            <a:r>
              <a:rPr lang="en-GB" sz="700" spc="-5">
                <a:solidFill>
                  <a:srgbClr val="4C4C4E"/>
                </a:solidFill>
                <a:latin typeface="Raleway" panose="020B0003030101060003" pitchFamily="34" charset="0"/>
                <a:ea typeface="Roboto Light" panose="02000000000000000000" pitchFamily="2" charset="0"/>
                <a:cs typeface="Roboto Light"/>
              </a:rPr>
              <a:t>of</a:t>
            </a:r>
            <a:r>
              <a:rPr lang="en-GB" sz="700" spc="-114">
                <a:solidFill>
                  <a:srgbClr val="4C4C4E"/>
                </a:solidFill>
                <a:latin typeface="Raleway" panose="020B0003030101060003" pitchFamily="34" charset="0"/>
                <a:ea typeface="Roboto Light" panose="02000000000000000000" pitchFamily="2" charset="0"/>
                <a:cs typeface="Roboto Light"/>
              </a:rPr>
              <a:t> </a:t>
            </a:r>
            <a:r>
              <a:rPr lang="en-GB" sz="700" spc="-5">
                <a:solidFill>
                  <a:srgbClr val="4C4C4E"/>
                </a:solidFill>
                <a:latin typeface="Raleway" panose="020B0003030101060003" pitchFamily="34" charset="0"/>
                <a:ea typeface="Roboto Light" panose="02000000000000000000" pitchFamily="2" charset="0"/>
                <a:cs typeface="Roboto Light"/>
              </a:rPr>
              <a:t>Play”,   </a:t>
            </a:r>
            <a:endParaRPr lang="en-AU" sz="700">
              <a:solidFill>
                <a:srgbClr val="4C4C4E"/>
              </a:solidFill>
              <a:latin typeface="Raleway" panose="020B0003030101060003" pitchFamily="34" charset="0"/>
            </a:endParaRPr>
          </a:p>
        </p:txBody>
      </p:sp>
      <p:pic>
        <p:nvPicPr>
          <p:cNvPr id="10" name="Picture 9" descr="A close up of a logo&#10;&#10;Description automatically generated">
            <a:extLst>
              <a:ext uri="{FF2B5EF4-FFF2-40B4-BE49-F238E27FC236}">
                <a16:creationId xmlns:a16="http://schemas.microsoft.com/office/drawing/2014/main" id="{8E76053C-28D2-4806-84AF-129593D72E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625" y="890975"/>
            <a:ext cx="8290640" cy="3877758"/>
          </a:xfrm>
          <a:prstGeom prst="rect">
            <a:avLst/>
          </a:prstGeom>
        </p:spPr>
      </p:pic>
      <p:cxnSp>
        <p:nvCxnSpPr>
          <p:cNvPr id="11" name="Straight Connector 10">
            <a:extLst>
              <a:ext uri="{FF2B5EF4-FFF2-40B4-BE49-F238E27FC236}">
                <a16:creationId xmlns:a16="http://schemas.microsoft.com/office/drawing/2014/main" id="{5393D7C9-1E25-402A-850D-182737C32637}"/>
              </a:ext>
            </a:extLst>
          </p:cNvPr>
          <p:cNvCxnSpPr>
            <a:cxnSpLocks/>
          </p:cNvCxnSpPr>
          <p:nvPr/>
        </p:nvCxnSpPr>
        <p:spPr>
          <a:xfrm flipV="1">
            <a:off x="4472834" y="2351761"/>
            <a:ext cx="147504" cy="26213"/>
          </a:xfrm>
          <a:prstGeom prst="line">
            <a:avLst/>
          </a:prstGeom>
          <a:ln w="254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0FCCB9C-3F43-4779-84D1-B85B9887B93A}"/>
              </a:ext>
            </a:extLst>
          </p:cNvPr>
          <p:cNvCxnSpPr>
            <a:cxnSpLocks/>
          </p:cNvCxnSpPr>
          <p:nvPr/>
        </p:nvCxnSpPr>
        <p:spPr>
          <a:xfrm flipV="1">
            <a:off x="4683193" y="2421542"/>
            <a:ext cx="94558" cy="20027"/>
          </a:xfrm>
          <a:prstGeom prst="line">
            <a:avLst/>
          </a:prstGeom>
          <a:ln w="28575">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EB8A937-E6ED-46F3-B306-BCCA50EA1202}"/>
              </a:ext>
            </a:extLst>
          </p:cNvPr>
          <p:cNvCxnSpPr>
            <a:cxnSpLocks/>
          </p:cNvCxnSpPr>
          <p:nvPr/>
        </p:nvCxnSpPr>
        <p:spPr>
          <a:xfrm>
            <a:off x="4358804" y="2346625"/>
            <a:ext cx="98677" cy="117433"/>
          </a:xfrm>
          <a:prstGeom prst="line">
            <a:avLst/>
          </a:prstGeom>
          <a:ln w="254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42EBB14-51D3-40EA-9914-933193B58254}"/>
              </a:ext>
            </a:extLst>
          </p:cNvPr>
          <p:cNvCxnSpPr>
            <a:cxnSpLocks/>
          </p:cNvCxnSpPr>
          <p:nvPr/>
        </p:nvCxnSpPr>
        <p:spPr>
          <a:xfrm>
            <a:off x="4613943" y="2355650"/>
            <a:ext cx="72055" cy="92035"/>
          </a:xfrm>
          <a:prstGeom prst="line">
            <a:avLst/>
          </a:prstGeom>
          <a:ln w="254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68FEC5C-637A-4058-A1A5-FF9FB4F33D23}"/>
              </a:ext>
            </a:extLst>
          </p:cNvPr>
          <p:cNvCxnSpPr>
            <a:cxnSpLocks/>
          </p:cNvCxnSpPr>
          <p:nvPr/>
        </p:nvCxnSpPr>
        <p:spPr>
          <a:xfrm flipV="1">
            <a:off x="4348369" y="2326623"/>
            <a:ext cx="115507" cy="23041"/>
          </a:xfrm>
          <a:prstGeom prst="line">
            <a:avLst/>
          </a:prstGeom>
          <a:ln w="254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13BB1C-F633-4789-B691-C5590C86C6C7}"/>
              </a:ext>
            </a:extLst>
          </p:cNvPr>
          <p:cNvCxnSpPr>
            <a:cxnSpLocks/>
          </p:cNvCxnSpPr>
          <p:nvPr/>
        </p:nvCxnSpPr>
        <p:spPr>
          <a:xfrm>
            <a:off x="4440238" y="2318251"/>
            <a:ext cx="46862" cy="59722"/>
          </a:xfrm>
          <a:prstGeom prst="line">
            <a:avLst/>
          </a:prstGeom>
          <a:ln w="254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6EA5B3C-8446-4569-9249-E600E9033E79}"/>
              </a:ext>
            </a:extLst>
          </p:cNvPr>
          <p:cNvCxnSpPr>
            <a:cxnSpLocks/>
          </p:cNvCxnSpPr>
          <p:nvPr/>
        </p:nvCxnSpPr>
        <p:spPr>
          <a:xfrm>
            <a:off x="4771169" y="2417216"/>
            <a:ext cx="81324" cy="103745"/>
          </a:xfrm>
          <a:prstGeom prst="line">
            <a:avLst/>
          </a:prstGeom>
          <a:ln w="254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D5A0980-98DA-459F-8753-316FA64D5B1A}"/>
              </a:ext>
            </a:extLst>
          </p:cNvPr>
          <p:cNvCxnSpPr>
            <a:cxnSpLocks/>
          </p:cNvCxnSpPr>
          <p:nvPr/>
        </p:nvCxnSpPr>
        <p:spPr>
          <a:xfrm flipV="1">
            <a:off x="4446945" y="2433452"/>
            <a:ext cx="116526" cy="22571"/>
          </a:xfrm>
          <a:prstGeom prst="line">
            <a:avLst/>
          </a:prstGeom>
          <a:ln w="254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2219E4A-F3EE-4297-BE5F-961822F2F966}"/>
              </a:ext>
            </a:extLst>
          </p:cNvPr>
          <p:cNvCxnSpPr>
            <a:cxnSpLocks/>
          </p:cNvCxnSpPr>
          <p:nvPr/>
        </p:nvCxnSpPr>
        <p:spPr>
          <a:xfrm>
            <a:off x="4546422" y="2429957"/>
            <a:ext cx="81928" cy="105029"/>
          </a:xfrm>
          <a:prstGeom prst="line">
            <a:avLst/>
          </a:prstGeom>
          <a:ln w="254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CB1CF1E-D916-49B5-80B6-3E1AB2C7DA29}"/>
              </a:ext>
            </a:extLst>
          </p:cNvPr>
          <p:cNvCxnSpPr>
            <a:cxnSpLocks/>
          </p:cNvCxnSpPr>
          <p:nvPr/>
        </p:nvCxnSpPr>
        <p:spPr>
          <a:xfrm flipV="1">
            <a:off x="4626560" y="2502954"/>
            <a:ext cx="116526" cy="22571"/>
          </a:xfrm>
          <a:prstGeom prst="line">
            <a:avLst/>
          </a:prstGeom>
          <a:ln w="254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494F71D-463F-4751-B816-EF59D034E6A1}"/>
              </a:ext>
            </a:extLst>
          </p:cNvPr>
          <p:cNvCxnSpPr>
            <a:cxnSpLocks/>
          </p:cNvCxnSpPr>
          <p:nvPr/>
        </p:nvCxnSpPr>
        <p:spPr>
          <a:xfrm>
            <a:off x="4724747" y="2493493"/>
            <a:ext cx="42174" cy="56157"/>
          </a:xfrm>
          <a:prstGeom prst="line">
            <a:avLst/>
          </a:prstGeom>
          <a:ln w="254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C182EB6-D924-47A9-9BCD-7100B3E80E3C}"/>
              </a:ext>
            </a:extLst>
          </p:cNvPr>
          <p:cNvCxnSpPr>
            <a:cxnSpLocks/>
          </p:cNvCxnSpPr>
          <p:nvPr/>
        </p:nvCxnSpPr>
        <p:spPr>
          <a:xfrm flipV="1">
            <a:off x="4749226" y="2524376"/>
            <a:ext cx="114215" cy="20811"/>
          </a:xfrm>
          <a:prstGeom prst="line">
            <a:avLst/>
          </a:prstGeom>
          <a:ln w="25400">
            <a:solidFill>
              <a:srgbClr val="FF5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3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2448E-2D3A-8747-A9C4-CB2B72742C94}"/>
              </a:ext>
            </a:extLst>
          </p:cNvPr>
          <p:cNvSpPr>
            <a:spLocks noGrp="1"/>
          </p:cNvSpPr>
          <p:nvPr>
            <p:ph type="title"/>
          </p:nvPr>
        </p:nvSpPr>
        <p:spPr/>
        <p:txBody>
          <a:bodyPr/>
          <a:lstStyle/>
          <a:p>
            <a:r>
              <a:rPr lang="en-AU" sz="2400"/>
              <a:t>Victoria: Strategy and Target Generation</a:t>
            </a:r>
          </a:p>
        </p:txBody>
      </p:sp>
      <p:sp>
        <p:nvSpPr>
          <p:cNvPr id="4" name="Slide Number Placeholder 3">
            <a:extLst>
              <a:ext uri="{FF2B5EF4-FFF2-40B4-BE49-F238E27FC236}">
                <a16:creationId xmlns:a16="http://schemas.microsoft.com/office/drawing/2014/main" id="{9B457D3F-5C2C-C34D-A8DD-901FCDBE3FE4}"/>
              </a:ext>
            </a:extLst>
          </p:cNvPr>
          <p:cNvSpPr>
            <a:spLocks noGrp="1"/>
          </p:cNvSpPr>
          <p:nvPr>
            <p:ph type="sldNum" sz="quarter" idx="12"/>
          </p:nvPr>
        </p:nvSpPr>
        <p:spPr/>
        <p:txBody>
          <a:bodyPr/>
          <a:lstStyle/>
          <a:p>
            <a:pPr algn="l"/>
            <a:fld id="{86ED1DEE-277D-8842-AF38-FF3A44C5AAD5}" type="slidenum">
              <a:rPr lang="en-US" smtClean="0"/>
              <a:pPr algn="l"/>
              <a:t>11</a:t>
            </a:fld>
            <a:endParaRPr lang="en-US"/>
          </a:p>
        </p:txBody>
      </p:sp>
      <p:sp>
        <p:nvSpPr>
          <p:cNvPr id="5" name="Content Placeholder 2">
            <a:extLst>
              <a:ext uri="{FF2B5EF4-FFF2-40B4-BE49-F238E27FC236}">
                <a16:creationId xmlns:a16="http://schemas.microsoft.com/office/drawing/2014/main" id="{2B0C1C2E-B88A-824A-8239-524CE136AEA3}"/>
              </a:ext>
            </a:extLst>
          </p:cNvPr>
          <p:cNvSpPr>
            <a:spLocks noGrp="1"/>
          </p:cNvSpPr>
          <p:nvPr>
            <p:ph idx="1"/>
          </p:nvPr>
        </p:nvSpPr>
        <p:spPr>
          <a:xfrm>
            <a:off x="154391" y="1249091"/>
            <a:ext cx="4639872" cy="4359817"/>
          </a:xfrm>
        </p:spPr>
        <p:txBody>
          <a:bodyPr anchor="ctr" anchorCtr="0">
            <a:noAutofit/>
          </a:bodyPr>
          <a:lstStyle/>
          <a:p>
            <a:pPr marL="285750" indent="-285750">
              <a:spcBef>
                <a:spcPts val="0"/>
              </a:spcBef>
              <a:buClr>
                <a:srgbClr val="D4953E"/>
              </a:buClr>
              <a:buSzPct val="110000"/>
            </a:pPr>
            <a:r>
              <a:rPr lang="en-AU">
                <a:latin typeface="Raleway" panose="020B0003030101060003" pitchFamily="34" charset="0"/>
                <a:ea typeface="Calibri" panose="020F0502020204030204" pitchFamily="34" charset="0"/>
              </a:rPr>
              <a:t>Discovering </a:t>
            </a:r>
            <a:r>
              <a:rPr lang="en-AU">
                <a:latin typeface="Raleway" panose="020B0003030101060003" pitchFamily="34" charset="0"/>
                <a:ea typeface="Roboto Light" panose="02000000000000000000" pitchFamily="2" charset="0"/>
              </a:rPr>
              <a:t>high-grade </a:t>
            </a:r>
            <a:r>
              <a:rPr lang="en-AU" b="1">
                <a:solidFill>
                  <a:srgbClr val="D4953E"/>
                </a:solidFill>
                <a:latin typeface="Raleway" panose="020B0003030101060003" pitchFamily="34" charset="0"/>
                <a:ea typeface="Roboto Light" panose="02000000000000000000" pitchFamily="2" charset="0"/>
              </a:rPr>
              <a:t>(&gt;10g/t) </a:t>
            </a:r>
            <a:r>
              <a:rPr lang="en-AU">
                <a:latin typeface="Raleway" panose="020B0003030101060003" pitchFamily="34" charset="0"/>
                <a:ea typeface="Roboto Light" panose="02000000000000000000" pitchFamily="2" charset="0"/>
              </a:rPr>
              <a:t>large resources </a:t>
            </a:r>
            <a:r>
              <a:rPr lang="en-AU" b="1">
                <a:solidFill>
                  <a:srgbClr val="D4953E"/>
                </a:solidFill>
                <a:latin typeface="Raleway" panose="020B0003030101060003" pitchFamily="34" charset="0"/>
                <a:ea typeface="Roboto Light" panose="02000000000000000000" pitchFamily="2" charset="0"/>
              </a:rPr>
              <a:t>(1Moz+) </a:t>
            </a:r>
            <a:r>
              <a:rPr lang="en-AU">
                <a:latin typeface="Raleway" panose="020B0003030101060003" pitchFamily="34" charset="0"/>
                <a:ea typeface="Roboto Light" panose="02000000000000000000" pitchFamily="2" charset="0"/>
              </a:rPr>
              <a:t>in </a:t>
            </a:r>
            <a:r>
              <a:rPr lang="en-AU">
                <a:latin typeface="Raleway" panose="020B0003030101060003" pitchFamily="34" charset="0"/>
                <a:ea typeface="Calibri" panose="020F0502020204030204" pitchFamily="34" charset="0"/>
              </a:rPr>
              <a:t>structurally complex goldfields</a:t>
            </a:r>
          </a:p>
          <a:p>
            <a:pPr marL="0" indent="0">
              <a:spcBef>
                <a:spcPts val="0"/>
              </a:spcBef>
              <a:buClr>
                <a:srgbClr val="D4953E"/>
              </a:buClr>
              <a:buSzPct val="110000"/>
            </a:pPr>
            <a:endParaRPr lang="en-AU" sz="1250">
              <a:solidFill>
                <a:schemeClr val="bg2">
                  <a:lumMod val="50000"/>
                </a:schemeClr>
              </a:solidFill>
              <a:latin typeface="Raleway" panose="020B0003030101060003" pitchFamily="34" charset="0"/>
              <a:ea typeface="Calibri" panose="020F0502020204030204" pitchFamily="34" charset="0"/>
            </a:endParaRPr>
          </a:p>
          <a:p>
            <a:pPr marL="285750" indent="-285750">
              <a:spcBef>
                <a:spcPts val="0"/>
              </a:spcBef>
              <a:buClr>
                <a:srgbClr val="D4953E"/>
              </a:buClr>
              <a:buSzPct val="110000"/>
            </a:pPr>
            <a:r>
              <a:rPr lang="en-AU">
                <a:latin typeface="Raleway" panose="020B0003030101060003" pitchFamily="34" charset="0"/>
                <a:ea typeface="Calibri" panose="020F0502020204030204" pitchFamily="34" charset="0"/>
              </a:rPr>
              <a:t>New approach required – thinking differently</a:t>
            </a:r>
          </a:p>
          <a:p>
            <a:pPr marL="285750" indent="-285750">
              <a:spcBef>
                <a:spcPts val="0"/>
              </a:spcBef>
              <a:buClr>
                <a:srgbClr val="D4953E"/>
              </a:buClr>
              <a:buSzPct val="110000"/>
            </a:pPr>
            <a:endParaRPr lang="en-AU" sz="1250">
              <a:latin typeface="Raleway" panose="020B0003030101060003" pitchFamily="34" charset="0"/>
              <a:ea typeface="Roboto Light" panose="02000000000000000000" pitchFamily="2" charset="0"/>
            </a:endParaRPr>
          </a:p>
          <a:p>
            <a:pPr marL="285750" indent="-285750">
              <a:spcBef>
                <a:spcPts val="0"/>
              </a:spcBef>
              <a:buClr>
                <a:srgbClr val="D4953E"/>
              </a:buClr>
              <a:buSzPct val="110000"/>
            </a:pPr>
            <a:r>
              <a:rPr lang="en-AU">
                <a:latin typeface="Raleway" panose="020B0003030101060003" pitchFamily="34" charset="0"/>
                <a:ea typeface="Roboto Light" panose="02000000000000000000" pitchFamily="2" charset="0"/>
              </a:rPr>
              <a:t>Exploring smarter and innovating with “Low Impact” technologies:</a:t>
            </a:r>
          </a:p>
          <a:p>
            <a:pPr marL="512763" indent="-201613">
              <a:lnSpc>
                <a:spcPct val="100000"/>
              </a:lnSpc>
              <a:spcBef>
                <a:spcPts val="0"/>
              </a:spcBef>
              <a:buClr>
                <a:srgbClr val="D4953E"/>
              </a:buClr>
              <a:buSzPct val="110000"/>
              <a:buFont typeface="System Font Regular"/>
              <a:buChar char="–"/>
            </a:pPr>
            <a:r>
              <a:rPr lang="en-AU" sz="1300">
                <a:latin typeface="Raleway" panose="020B0003030101060003" pitchFamily="34" charset="0"/>
                <a:ea typeface="Calibri" panose="020F0502020204030204" pitchFamily="34" charset="0"/>
              </a:rPr>
              <a:t>UltraFine+</a:t>
            </a:r>
            <a:r>
              <a:rPr lang="en-AU" sz="1300" baseline="30000">
                <a:latin typeface="Raleway" panose="020B0003030101060003" pitchFamily="34" charset="0"/>
                <a:ea typeface="Calibri" panose="020F0502020204030204" pitchFamily="34" charset="0"/>
              </a:rPr>
              <a:t>TM</a:t>
            </a:r>
            <a:r>
              <a:rPr lang="en-AU" sz="1300">
                <a:latin typeface="Raleway" panose="020B0003030101060003" pitchFamily="34" charset="0"/>
                <a:ea typeface="Calibri" panose="020F0502020204030204" pitchFamily="34" charset="0"/>
              </a:rPr>
              <a:t> Soil/Mica Sampling Programs (CSIRO)</a:t>
            </a:r>
          </a:p>
          <a:p>
            <a:pPr marL="512763" indent="-201613">
              <a:lnSpc>
                <a:spcPct val="100000"/>
              </a:lnSpc>
              <a:spcBef>
                <a:spcPts val="0"/>
              </a:spcBef>
              <a:buClr>
                <a:srgbClr val="D4953E"/>
              </a:buClr>
              <a:buSzPct val="110000"/>
              <a:buFont typeface="System Font Regular"/>
              <a:buChar char="–"/>
            </a:pPr>
            <a:r>
              <a:rPr lang="en-AU" sz="1300">
                <a:latin typeface="Raleway" panose="020B0003030101060003" pitchFamily="34" charset="0"/>
                <a:ea typeface="Roboto Light" panose="02000000000000000000" pitchFamily="2" charset="0"/>
              </a:rPr>
              <a:t>Induced Polarisation (IP), Ground Magnetic Surveys </a:t>
            </a:r>
          </a:p>
          <a:p>
            <a:pPr marL="512763" indent="-201613">
              <a:lnSpc>
                <a:spcPct val="100000"/>
              </a:lnSpc>
              <a:spcBef>
                <a:spcPts val="0"/>
              </a:spcBef>
              <a:buClr>
                <a:srgbClr val="D4953E"/>
              </a:buClr>
              <a:buSzPct val="110000"/>
              <a:buFont typeface="System Font Regular"/>
              <a:buChar char="–"/>
            </a:pPr>
            <a:r>
              <a:rPr lang="en-AU" sz="1300">
                <a:latin typeface="Raleway" panose="020B0003030101060003" pitchFamily="34" charset="0"/>
                <a:ea typeface="Roboto Light" panose="02000000000000000000" pitchFamily="2" charset="0"/>
              </a:rPr>
              <a:t>LiDAR, 3D Geological Modelling, Fieldwork</a:t>
            </a:r>
          </a:p>
          <a:p>
            <a:pPr marL="285750" indent="-285750">
              <a:spcBef>
                <a:spcPts val="0"/>
              </a:spcBef>
              <a:buClr>
                <a:srgbClr val="D4953E"/>
              </a:buClr>
              <a:buSzPct val="110000"/>
            </a:pPr>
            <a:endParaRPr lang="en-AU" sz="1250">
              <a:solidFill>
                <a:schemeClr val="bg2">
                  <a:lumMod val="50000"/>
                </a:schemeClr>
              </a:solidFill>
              <a:latin typeface="Raleway" panose="020B0003030101060003" pitchFamily="34" charset="0"/>
              <a:ea typeface="Roboto Light" panose="02000000000000000000" pitchFamily="2" charset="0"/>
            </a:endParaRPr>
          </a:p>
          <a:p>
            <a:pPr marL="285750" indent="-285750">
              <a:spcBef>
                <a:spcPts val="0"/>
              </a:spcBef>
              <a:buClr>
                <a:srgbClr val="D4953E"/>
              </a:buClr>
              <a:buSzPct val="110000"/>
            </a:pPr>
            <a:r>
              <a:rPr lang="en-AU">
                <a:latin typeface="Raleway" panose="020B0003030101060003" pitchFamily="34" charset="0"/>
                <a:ea typeface="Calibri" panose="020F0502020204030204" pitchFamily="34" charset="0"/>
              </a:rPr>
              <a:t>Different techniques for specific geological settings</a:t>
            </a:r>
          </a:p>
          <a:p>
            <a:pPr marL="285750" indent="-285750">
              <a:spcBef>
                <a:spcPts val="0"/>
              </a:spcBef>
              <a:buClr>
                <a:srgbClr val="D4953E"/>
              </a:buClr>
              <a:buSzPct val="110000"/>
            </a:pPr>
            <a:endParaRPr lang="en-AU" sz="1250">
              <a:solidFill>
                <a:schemeClr val="bg2">
                  <a:lumMod val="50000"/>
                </a:schemeClr>
              </a:solidFill>
              <a:latin typeface="Raleway" panose="020B0003030101060003" pitchFamily="34" charset="0"/>
              <a:ea typeface="Calibri" panose="020F0502020204030204" pitchFamily="34" charset="0"/>
            </a:endParaRPr>
          </a:p>
          <a:p>
            <a:pPr marL="285750" indent="-285750">
              <a:spcBef>
                <a:spcPts val="0"/>
              </a:spcBef>
              <a:buClr>
                <a:srgbClr val="D4953E"/>
              </a:buClr>
              <a:buSzPct val="110000"/>
            </a:pPr>
            <a:r>
              <a:rPr lang="en-AU" b="1">
                <a:solidFill>
                  <a:srgbClr val="D4953E"/>
                </a:solidFill>
                <a:latin typeface="Raleway" panose="020B0003030101060003" pitchFamily="34" charset="0"/>
                <a:ea typeface="Calibri" panose="020F0502020204030204" pitchFamily="34" charset="0"/>
              </a:rPr>
              <a:t>10 high priority prospects </a:t>
            </a:r>
            <a:r>
              <a:rPr lang="en-AU">
                <a:latin typeface="Raleway" panose="020B0003030101060003" pitchFamily="34" charset="0"/>
                <a:ea typeface="Calibri" panose="020F0502020204030204" pitchFamily="34" charset="0"/>
              </a:rPr>
              <a:t>already identified:</a:t>
            </a:r>
          </a:p>
          <a:p>
            <a:pPr marL="512763" indent="-201613">
              <a:lnSpc>
                <a:spcPct val="100000"/>
              </a:lnSpc>
              <a:spcBef>
                <a:spcPts val="0"/>
              </a:spcBef>
              <a:buSzPct val="110000"/>
              <a:buFont typeface="System Font Regular"/>
              <a:buChar char="–"/>
            </a:pPr>
            <a:r>
              <a:rPr lang="en-AU" sz="1300">
                <a:latin typeface="Raleway" panose="020B0003030101060003" pitchFamily="34" charset="0"/>
                <a:ea typeface="Calibri" panose="020F0502020204030204" pitchFamily="34" charset="0"/>
              </a:rPr>
              <a:t>Mustang 4,500m drilled - </a:t>
            </a:r>
            <a:r>
              <a:rPr lang="en-AU" sz="1200"/>
              <a:t>(e.g</a:t>
            </a:r>
            <a:r>
              <a:rPr lang="en-AU" sz="1200">
                <a:solidFill>
                  <a:schemeClr val="bg2">
                    <a:lumMod val="50000"/>
                  </a:schemeClr>
                </a:solidFill>
              </a:rPr>
              <a:t>. </a:t>
            </a:r>
            <a:r>
              <a:rPr lang="en-AU" sz="1200" b="1">
                <a:solidFill>
                  <a:srgbClr val="D4953E"/>
                </a:solidFill>
              </a:rPr>
              <a:t>1.42m@ 261g/t Au</a:t>
            </a:r>
            <a:r>
              <a:rPr lang="en-AU" sz="1200">
                <a:solidFill>
                  <a:schemeClr val="bg2">
                    <a:lumMod val="50000"/>
                  </a:schemeClr>
                </a:solidFill>
              </a:rPr>
              <a:t>)</a:t>
            </a:r>
            <a:r>
              <a:rPr lang="en-AU" sz="1200" baseline="30000">
                <a:solidFill>
                  <a:schemeClr val="bg2">
                    <a:lumMod val="50000"/>
                  </a:schemeClr>
                </a:solidFill>
              </a:rPr>
              <a:t>1</a:t>
            </a:r>
          </a:p>
          <a:p>
            <a:pPr marL="512763" indent="-201613">
              <a:lnSpc>
                <a:spcPct val="100000"/>
              </a:lnSpc>
              <a:spcBef>
                <a:spcPts val="0"/>
              </a:spcBef>
              <a:buClr>
                <a:srgbClr val="D4953E"/>
              </a:buClr>
              <a:buSzPct val="110000"/>
              <a:buFont typeface="System Font Regular"/>
              <a:buChar char="–"/>
            </a:pPr>
            <a:r>
              <a:rPr lang="en-AU" sz="1300">
                <a:latin typeface="Raleway" panose="020B0003030101060003" pitchFamily="34" charset="0"/>
                <a:ea typeface="Calibri" panose="020F0502020204030204" pitchFamily="34" charset="0"/>
              </a:rPr>
              <a:t>Lightning – drilled (</a:t>
            </a:r>
            <a:r>
              <a:rPr lang="en-AU" sz="1300" b="1">
                <a:solidFill>
                  <a:srgbClr val="D4953E"/>
                </a:solidFill>
                <a:latin typeface="Raleway" panose="020B0003030101060003" pitchFamily="34" charset="0"/>
                <a:ea typeface="Calibri" panose="020F0502020204030204" pitchFamily="34" charset="0"/>
              </a:rPr>
              <a:t>2.5km mineralised trend</a:t>
            </a:r>
            <a:r>
              <a:rPr lang="en-AU" sz="1300">
                <a:latin typeface="Raleway" panose="020B0003030101060003" pitchFamily="34" charset="0"/>
                <a:ea typeface="Calibri" panose="020F0502020204030204" pitchFamily="34" charset="0"/>
              </a:rPr>
              <a:t>)</a:t>
            </a:r>
            <a:r>
              <a:rPr lang="en-AU" sz="1300" baseline="30000">
                <a:latin typeface="Raleway" panose="020B0003030101060003" pitchFamily="34" charset="0"/>
                <a:ea typeface="Calibri" panose="020F0502020204030204" pitchFamily="34" charset="0"/>
              </a:rPr>
              <a:t>2</a:t>
            </a:r>
          </a:p>
          <a:p>
            <a:pPr marL="512763" indent="-201613">
              <a:lnSpc>
                <a:spcPct val="100000"/>
              </a:lnSpc>
              <a:spcBef>
                <a:spcPts val="0"/>
              </a:spcBef>
              <a:buClr>
                <a:srgbClr val="D4953E"/>
              </a:buClr>
              <a:buSzPct val="110000"/>
              <a:buFont typeface="System Font Regular"/>
              <a:buChar char="–"/>
            </a:pPr>
            <a:r>
              <a:rPr lang="en-AU" sz="1300">
                <a:latin typeface="Raleway" panose="020B0003030101060003" pitchFamily="34" charset="0"/>
                <a:ea typeface="Calibri" panose="020F0502020204030204" pitchFamily="34" charset="0"/>
              </a:rPr>
              <a:t>Fentiman: </a:t>
            </a:r>
            <a:r>
              <a:rPr lang="en-AU" sz="1300" b="1">
                <a:solidFill>
                  <a:srgbClr val="D4953E"/>
                </a:solidFill>
                <a:latin typeface="Raleway" panose="020B0003030101060003" pitchFamily="34" charset="0"/>
                <a:ea typeface="Calibri" panose="020F0502020204030204" pitchFamily="34" charset="0"/>
              </a:rPr>
              <a:t>epizonal Au/Sb discovery</a:t>
            </a:r>
            <a:r>
              <a:rPr lang="en-AU" sz="1300">
                <a:latin typeface="Raleway" panose="020B0003030101060003" pitchFamily="34" charset="0"/>
                <a:ea typeface="Calibri" panose="020F0502020204030204" pitchFamily="34" charset="0"/>
              </a:rPr>
              <a:t> – drilled</a:t>
            </a:r>
            <a:r>
              <a:rPr lang="en-AU" sz="1300" baseline="30000">
                <a:latin typeface="Raleway" panose="020B0003030101060003" pitchFamily="34" charset="0"/>
                <a:ea typeface="Calibri" panose="020F0502020204030204" pitchFamily="34" charset="0"/>
              </a:rPr>
              <a:t>3, 4</a:t>
            </a:r>
          </a:p>
          <a:p>
            <a:pPr marL="512763" indent="-201613">
              <a:lnSpc>
                <a:spcPct val="100000"/>
              </a:lnSpc>
              <a:spcBef>
                <a:spcPts val="0"/>
              </a:spcBef>
              <a:buClr>
                <a:srgbClr val="D4953E"/>
              </a:buClr>
              <a:buSzPct val="110000"/>
              <a:buFont typeface="System Font Regular"/>
              <a:buChar char="–"/>
            </a:pPr>
            <a:r>
              <a:rPr lang="en-AU" sz="1300">
                <a:latin typeface="Raleway" panose="020B0003030101060003" pitchFamily="34" charset="0"/>
                <a:ea typeface="Calibri" panose="020F0502020204030204" pitchFamily="34" charset="0"/>
              </a:rPr>
              <a:t>South Muckleford </a:t>
            </a:r>
          </a:p>
          <a:p>
            <a:pPr marL="512763" indent="-201613">
              <a:lnSpc>
                <a:spcPct val="100000"/>
              </a:lnSpc>
              <a:spcBef>
                <a:spcPts val="0"/>
              </a:spcBef>
              <a:buClr>
                <a:srgbClr val="D4953E"/>
              </a:buClr>
              <a:buSzPct val="110000"/>
              <a:buFont typeface="System Font Regular"/>
              <a:buChar char="–"/>
            </a:pPr>
            <a:r>
              <a:rPr lang="en-AU" sz="1300">
                <a:latin typeface="Raleway" panose="020B0003030101060003" pitchFamily="34" charset="0"/>
                <a:ea typeface="Calibri" panose="020F0502020204030204" pitchFamily="34" charset="0"/>
              </a:rPr>
              <a:t>Wattle Gully extensions </a:t>
            </a:r>
          </a:p>
          <a:p>
            <a:pPr marL="512763" indent="-201613">
              <a:lnSpc>
                <a:spcPct val="100000"/>
              </a:lnSpc>
              <a:spcBef>
                <a:spcPts val="0"/>
              </a:spcBef>
              <a:buClr>
                <a:srgbClr val="D4953E"/>
              </a:buClr>
              <a:buSzPct val="110000"/>
              <a:buFont typeface="System Font Regular"/>
              <a:buChar char="–"/>
            </a:pPr>
            <a:r>
              <a:rPr lang="en-AU" sz="1300">
                <a:latin typeface="Raleway" panose="020B0003030101060003" pitchFamily="34" charset="0"/>
                <a:ea typeface="Calibri" panose="020F0502020204030204" pitchFamily="34" charset="0"/>
              </a:rPr>
              <a:t>Tarnagulla Gold Project – upcoming drill program</a:t>
            </a:r>
          </a:p>
          <a:p>
            <a:pPr marL="512763" indent="-201613">
              <a:lnSpc>
                <a:spcPct val="100000"/>
              </a:lnSpc>
              <a:spcBef>
                <a:spcPts val="0"/>
              </a:spcBef>
              <a:buClr>
                <a:srgbClr val="D4953E"/>
              </a:buClr>
              <a:buSzPct val="110000"/>
              <a:buFont typeface="System Font Regular"/>
              <a:buChar char="–"/>
            </a:pPr>
            <a:r>
              <a:rPr lang="en-AU" sz="1300">
                <a:latin typeface="Raleway" panose="020B0003030101060003" pitchFamily="34" charset="0"/>
                <a:ea typeface="Calibri" panose="020F0502020204030204" pitchFamily="34" charset="0"/>
              </a:rPr>
              <a:t>Extensive programs over next 24 months</a:t>
            </a:r>
          </a:p>
        </p:txBody>
      </p:sp>
      <p:grpSp>
        <p:nvGrpSpPr>
          <p:cNvPr id="6" name="Group 5">
            <a:extLst>
              <a:ext uri="{FF2B5EF4-FFF2-40B4-BE49-F238E27FC236}">
                <a16:creationId xmlns:a16="http://schemas.microsoft.com/office/drawing/2014/main" id="{FEEC7E17-8A3F-EB42-8D4D-B83F19085227}"/>
              </a:ext>
            </a:extLst>
          </p:cNvPr>
          <p:cNvGrpSpPr>
            <a:grpSpLocks noChangeAspect="1"/>
          </p:cNvGrpSpPr>
          <p:nvPr/>
        </p:nvGrpSpPr>
        <p:grpSpPr>
          <a:xfrm>
            <a:off x="4794264" y="1249091"/>
            <a:ext cx="4436545" cy="4447012"/>
            <a:chOff x="5297442" y="1521732"/>
            <a:chExt cx="3767809" cy="3776699"/>
          </a:xfrm>
        </p:grpSpPr>
        <p:pic>
          <p:nvPicPr>
            <p:cNvPr id="7" name="Picture 6">
              <a:extLst>
                <a:ext uri="{FF2B5EF4-FFF2-40B4-BE49-F238E27FC236}">
                  <a16:creationId xmlns:a16="http://schemas.microsoft.com/office/drawing/2014/main" id="{329395BD-18C5-814C-8CEE-8D6D10799E69}"/>
                </a:ext>
              </a:extLst>
            </p:cNvPr>
            <p:cNvPicPr>
              <a:picLocks noChangeAspect="1"/>
            </p:cNvPicPr>
            <p:nvPr/>
          </p:nvPicPr>
          <p:blipFill rotWithShape="1">
            <a:blip r:embed="rId2">
              <a:extLst>
                <a:ext uri="{28A0092B-C50C-407E-A947-70E740481C1C}">
                  <a14:useLocalDpi xmlns:a14="http://schemas.microsoft.com/office/drawing/2010/main" val="0"/>
                </a:ext>
              </a:extLst>
            </a:blip>
            <a:srcRect b="1621"/>
            <a:stretch/>
          </p:blipFill>
          <p:spPr bwMode="auto">
            <a:xfrm>
              <a:off x="5297442" y="1521732"/>
              <a:ext cx="3578241" cy="3776699"/>
            </a:xfrm>
            <a:prstGeom prst="rect">
              <a:avLst/>
            </a:prstGeom>
            <a:noFill/>
            <a:ln>
              <a:noFill/>
            </a:ln>
            <a:effectLst>
              <a:outerShdw blurRad="50800" dist="38100" dir="2700000" algn="tl" rotWithShape="0">
                <a:prstClr val="black">
                  <a:alpha val="40000"/>
                </a:prstClr>
              </a:outerShdw>
            </a:effectLst>
          </p:spPr>
        </p:pic>
        <p:sp>
          <p:nvSpPr>
            <p:cNvPr id="13" name="Rectangle: Rounded Corners 30">
              <a:extLst>
                <a:ext uri="{FF2B5EF4-FFF2-40B4-BE49-F238E27FC236}">
                  <a16:creationId xmlns:a16="http://schemas.microsoft.com/office/drawing/2014/main" id="{6F89AD1C-B82E-AA42-BBB5-8587AB19930A}"/>
                </a:ext>
              </a:extLst>
            </p:cNvPr>
            <p:cNvSpPr/>
            <p:nvPr/>
          </p:nvSpPr>
          <p:spPr>
            <a:xfrm>
              <a:off x="8229144" y="2390436"/>
              <a:ext cx="627833" cy="216000"/>
            </a:xfrm>
            <a:prstGeom prst="roundRect">
              <a:avLst/>
            </a:prstGeom>
            <a:solidFill>
              <a:srgbClr val="D19439"/>
            </a:solidFill>
            <a:ln w="12700">
              <a:solidFill>
                <a:srgbClr val="023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4" name="TextBox 4">
              <a:extLst>
                <a:ext uri="{FF2B5EF4-FFF2-40B4-BE49-F238E27FC236}">
                  <a16:creationId xmlns:a16="http://schemas.microsoft.com/office/drawing/2014/main" id="{6672A47D-A214-8D42-AC6D-F6515D48FD82}"/>
                </a:ext>
              </a:extLst>
            </p:cNvPr>
            <p:cNvSpPr txBox="1"/>
            <p:nvPr/>
          </p:nvSpPr>
          <p:spPr>
            <a:xfrm>
              <a:off x="8047505" y="2360058"/>
              <a:ext cx="1017746" cy="366314"/>
            </a:xfrm>
            <a:prstGeom prst="rect">
              <a:avLst/>
            </a:prstGeom>
            <a:noFill/>
          </p:spPr>
          <p:txBody>
            <a:bodyPr wrap="square" rtlCol="0">
              <a:noAutofit/>
            </a:bodyPr>
            <a:lstStyle/>
            <a:p>
              <a:pPr algn="ctr"/>
              <a:r>
                <a:rPr lang="en-AU" sz="800">
                  <a:solidFill>
                    <a:srgbClr val="FFFFFF"/>
                  </a:solidFill>
                  <a:latin typeface="Arial Rounded MT Bold" panose="020F0704030504030204" pitchFamily="34" charset="0"/>
                  <a:ea typeface="Calibri" panose="020F0502020204030204" pitchFamily="34" charset="0"/>
                  <a:cs typeface="Times New Roman" panose="02020603050405020304" pitchFamily="18" charset="0"/>
                </a:rPr>
                <a:t>Lightning </a:t>
              </a:r>
              <a:endParaRPr lang="en-AU" sz="800">
                <a:latin typeface="Arial Rounded MT Bold" panose="020F0704030504030204" pitchFamily="34" charset="0"/>
                <a:ea typeface="Calibri" panose="020F0502020204030204" pitchFamily="34" charset="0"/>
                <a:cs typeface="Times New Roman" panose="02020603050405020304" pitchFamily="18" charset="0"/>
              </a:endParaRPr>
            </a:p>
            <a:p>
              <a:pPr algn="ctr"/>
              <a:r>
                <a:rPr lang="en-AU" sz="800">
                  <a:solidFill>
                    <a:srgbClr val="FFFFFF"/>
                  </a:solidFill>
                  <a:latin typeface="Arial Rounded MT Bold" panose="020F0704030504030204" pitchFamily="34" charset="0"/>
                  <a:ea typeface="Calibri" panose="020F0502020204030204" pitchFamily="34" charset="0"/>
                  <a:cs typeface="Times New Roman" panose="02020603050405020304" pitchFamily="18" charset="0"/>
                </a:rPr>
                <a:t>Prospect</a:t>
              </a:r>
              <a:endParaRPr lang="en-AU" sz="80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15" name="Rectangle: Rounded Corners 31">
              <a:extLst>
                <a:ext uri="{FF2B5EF4-FFF2-40B4-BE49-F238E27FC236}">
                  <a16:creationId xmlns:a16="http://schemas.microsoft.com/office/drawing/2014/main" id="{8B34F403-C30E-1742-8C7B-A084EFDF8FAF}"/>
                </a:ext>
              </a:extLst>
            </p:cNvPr>
            <p:cNvSpPr/>
            <p:nvPr/>
          </p:nvSpPr>
          <p:spPr>
            <a:xfrm>
              <a:off x="6868567" y="2399519"/>
              <a:ext cx="627833" cy="216000"/>
            </a:xfrm>
            <a:prstGeom prst="roundRect">
              <a:avLst/>
            </a:prstGeom>
            <a:solidFill>
              <a:srgbClr val="D19439"/>
            </a:solidFill>
            <a:ln w="12700">
              <a:solidFill>
                <a:srgbClr val="023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6" name="Rectangle: Rounded Corners 32">
              <a:extLst>
                <a:ext uri="{FF2B5EF4-FFF2-40B4-BE49-F238E27FC236}">
                  <a16:creationId xmlns:a16="http://schemas.microsoft.com/office/drawing/2014/main" id="{15788AA0-74DE-7A4B-A86B-9BD202D58079}"/>
                </a:ext>
              </a:extLst>
            </p:cNvPr>
            <p:cNvSpPr/>
            <p:nvPr/>
          </p:nvSpPr>
          <p:spPr>
            <a:xfrm>
              <a:off x="6868568" y="2123114"/>
              <a:ext cx="627833" cy="216000"/>
            </a:xfrm>
            <a:prstGeom prst="roundRect">
              <a:avLst/>
            </a:prstGeom>
            <a:solidFill>
              <a:srgbClr val="D19439"/>
            </a:solidFill>
            <a:ln w="12700">
              <a:solidFill>
                <a:srgbClr val="023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7" name="TextBox 4">
              <a:extLst>
                <a:ext uri="{FF2B5EF4-FFF2-40B4-BE49-F238E27FC236}">
                  <a16:creationId xmlns:a16="http://schemas.microsoft.com/office/drawing/2014/main" id="{F445A313-6E8A-9443-B87C-43DE813407AD}"/>
                </a:ext>
              </a:extLst>
            </p:cNvPr>
            <p:cNvSpPr txBox="1"/>
            <p:nvPr/>
          </p:nvSpPr>
          <p:spPr>
            <a:xfrm>
              <a:off x="6691558" y="2364643"/>
              <a:ext cx="1017746" cy="324000"/>
            </a:xfrm>
            <a:prstGeom prst="rect">
              <a:avLst/>
            </a:prstGeom>
            <a:noFill/>
          </p:spPr>
          <p:txBody>
            <a:bodyPr wrap="square" rtlCol="0">
              <a:noAutofit/>
            </a:bodyPr>
            <a:lstStyle/>
            <a:p>
              <a:pPr algn="ctr"/>
              <a:r>
                <a:rPr lang="en-AU" sz="800">
                  <a:solidFill>
                    <a:srgbClr val="FFFFFF"/>
                  </a:solidFill>
                  <a:latin typeface="Arial Rounded MT Bold" panose="020F0704030504030204" pitchFamily="34" charset="0"/>
                  <a:ea typeface="Calibri" panose="020F0502020204030204" pitchFamily="34" charset="0"/>
                  <a:cs typeface="Times New Roman" panose="02020603050405020304" pitchFamily="18" charset="0"/>
                </a:rPr>
                <a:t>Mustang </a:t>
              </a:r>
              <a:endParaRPr lang="en-AU" sz="800">
                <a:latin typeface="Arial Rounded MT Bold" panose="020F0704030504030204" pitchFamily="34" charset="0"/>
                <a:ea typeface="Calibri" panose="020F0502020204030204" pitchFamily="34" charset="0"/>
                <a:cs typeface="Times New Roman" panose="02020603050405020304" pitchFamily="18" charset="0"/>
              </a:endParaRPr>
            </a:p>
            <a:p>
              <a:pPr algn="ctr"/>
              <a:r>
                <a:rPr lang="en-AU" sz="800">
                  <a:solidFill>
                    <a:srgbClr val="FFFFFF"/>
                  </a:solidFill>
                  <a:latin typeface="Arial Rounded MT Bold" panose="020F0704030504030204" pitchFamily="34" charset="0"/>
                  <a:ea typeface="Calibri" panose="020F0502020204030204" pitchFamily="34" charset="0"/>
                  <a:cs typeface="Times New Roman" panose="02020603050405020304" pitchFamily="18" charset="0"/>
                </a:rPr>
                <a:t>Prospect</a:t>
              </a:r>
              <a:endParaRPr lang="en-AU" sz="80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18" name="TextBox 4">
              <a:extLst>
                <a:ext uri="{FF2B5EF4-FFF2-40B4-BE49-F238E27FC236}">
                  <a16:creationId xmlns:a16="http://schemas.microsoft.com/office/drawing/2014/main" id="{6389949B-BDAC-BD45-A105-340BB9E80343}"/>
                </a:ext>
              </a:extLst>
            </p:cNvPr>
            <p:cNvSpPr txBox="1"/>
            <p:nvPr/>
          </p:nvSpPr>
          <p:spPr>
            <a:xfrm>
              <a:off x="6684156" y="2087177"/>
              <a:ext cx="1017746" cy="324000"/>
            </a:xfrm>
            <a:prstGeom prst="rect">
              <a:avLst/>
            </a:prstGeom>
            <a:noFill/>
          </p:spPr>
          <p:txBody>
            <a:bodyPr wrap="square" rtlCol="0">
              <a:noAutofit/>
            </a:bodyPr>
            <a:lstStyle/>
            <a:p>
              <a:pPr algn="ctr"/>
              <a:r>
                <a:rPr lang="en-AU" sz="800">
                  <a:solidFill>
                    <a:srgbClr val="FFFFFF"/>
                  </a:solidFill>
                  <a:latin typeface="Arial Rounded MT Bold" panose="020F0704030504030204" pitchFamily="34" charset="0"/>
                  <a:ea typeface="Calibri" panose="020F0502020204030204" pitchFamily="34" charset="0"/>
                  <a:cs typeface="Times New Roman" panose="02020603050405020304" pitchFamily="18" charset="0"/>
                </a:rPr>
                <a:t>Fentimans  </a:t>
              </a:r>
              <a:endParaRPr lang="en-AU" sz="800">
                <a:latin typeface="Arial Rounded MT Bold" panose="020F0704030504030204" pitchFamily="34" charset="0"/>
                <a:ea typeface="Calibri" panose="020F0502020204030204" pitchFamily="34" charset="0"/>
                <a:cs typeface="Times New Roman" panose="02020603050405020304" pitchFamily="18" charset="0"/>
              </a:endParaRPr>
            </a:p>
            <a:p>
              <a:pPr algn="ctr"/>
              <a:r>
                <a:rPr lang="en-AU" sz="800">
                  <a:solidFill>
                    <a:srgbClr val="FFFFFF"/>
                  </a:solidFill>
                  <a:latin typeface="Arial Rounded MT Bold" panose="020F0704030504030204" pitchFamily="34" charset="0"/>
                  <a:ea typeface="Calibri" panose="020F0502020204030204" pitchFamily="34" charset="0"/>
                  <a:cs typeface="Times New Roman" panose="02020603050405020304" pitchFamily="18" charset="0"/>
                </a:rPr>
                <a:t>Prospect</a:t>
              </a:r>
              <a:endParaRPr lang="en-AU" sz="800">
                <a:latin typeface="Arial Rounded MT Bold" panose="020F0704030504030204" pitchFamily="34" charset="0"/>
                <a:ea typeface="Calibri" panose="020F0502020204030204" pitchFamily="34"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574510E3-B212-DE41-A8CD-881BAB4BB643}"/>
                </a:ext>
              </a:extLst>
            </p:cNvPr>
            <p:cNvCxnSpPr>
              <a:cxnSpLocks/>
            </p:cNvCxnSpPr>
            <p:nvPr/>
          </p:nvCxnSpPr>
          <p:spPr>
            <a:xfrm>
              <a:off x="7868530" y="2505073"/>
              <a:ext cx="357953" cy="0"/>
            </a:xfrm>
            <a:prstGeom prst="line">
              <a:avLst/>
            </a:prstGeom>
            <a:ln w="12700">
              <a:solidFill>
                <a:srgbClr val="02345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FBDB480-8AB8-8843-BDBE-AB2FB0FB2211}"/>
                </a:ext>
              </a:extLst>
            </p:cNvPr>
            <p:cNvCxnSpPr>
              <a:cxnSpLocks/>
            </p:cNvCxnSpPr>
            <p:nvPr/>
          </p:nvCxnSpPr>
          <p:spPr>
            <a:xfrm flipV="1">
              <a:off x="7503802" y="2399519"/>
              <a:ext cx="351149" cy="108000"/>
            </a:xfrm>
            <a:prstGeom prst="line">
              <a:avLst/>
            </a:prstGeom>
            <a:ln w="12700">
              <a:solidFill>
                <a:srgbClr val="02345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FE474BC-1461-A64D-9E32-02B867A0476C}"/>
                </a:ext>
              </a:extLst>
            </p:cNvPr>
            <p:cNvCxnSpPr>
              <a:cxnSpLocks/>
            </p:cNvCxnSpPr>
            <p:nvPr/>
          </p:nvCxnSpPr>
          <p:spPr>
            <a:xfrm>
              <a:off x="6303427" y="1987627"/>
              <a:ext cx="565141" cy="249893"/>
            </a:xfrm>
            <a:prstGeom prst="line">
              <a:avLst/>
            </a:prstGeom>
            <a:ln w="12700">
              <a:solidFill>
                <a:srgbClr val="02345E"/>
              </a:solidFill>
            </a:ln>
          </p:spPr>
          <p:style>
            <a:lnRef idx="1">
              <a:schemeClr val="accent1"/>
            </a:lnRef>
            <a:fillRef idx="0">
              <a:schemeClr val="accent1"/>
            </a:fillRef>
            <a:effectRef idx="0">
              <a:schemeClr val="accent1"/>
            </a:effectRef>
            <a:fontRef idx="minor">
              <a:schemeClr val="tx1"/>
            </a:fontRef>
          </p:style>
        </p:cxnSp>
      </p:grpSp>
      <p:sp>
        <p:nvSpPr>
          <p:cNvPr id="3" name="Oval 2">
            <a:extLst>
              <a:ext uri="{FF2B5EF4-FFF2-40B4-BE49-F238E27FC236}">
                <a16:creationId xmlns:a16="http://schemas.microsoft.com/office/drawing/2014/main" id="{4C8D33FC-475A-4D72-88DC-84AB9A92249C}"/>
              </a:ext>
            </a:extLst>
          </p:cNvPr>
          <p:cNvSpPr/>
          <p:nvPr/>
        </p:nvSpPr>
        <p:spPr>
          <a:xfrm>
            <a:off x="7594372" y="2079118"/>
            <a:ext cx="273261" cy="564329"/>
          </a:xfrm>
          <a:prstGeom prst="ellipse">
            <a:avLst/>
          </a:prstGeom>
          <a:noFill/>
          <a:ln w="28575">
            <a:solidFill>
              <a:srgbClr val="FF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5D41CBD9-8043-4702-BD92-4DBBBA3CAA77}"/>
              </a:ext>
            </a:extLst>
          </p:cNvPr>
          <p:cNvSpPr/>
          <p:nvPr/>
        </p:nvSpPr>
        <p:spPr>
          <a:xfrm>
            <a:off x="5886252" y="1691996"/>
            <a:ext cx="231209" cy="544212"/>
          </a:xfrm>
          <a:prstGeom prst="ellipse">
            <a:avLst/>
          </a:prstGeom>
          <a:noFill/>
          <a:ln w="28575">
            <a:solidFill>
              <a:srgbClr val="FF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C0A9E670-3C8F-42DC-9A54-1C8116A0A367}"/>
              </a:ext>
            </a:extLst>
          </p:cNvPr>
          <p:cNvSpPr/>
          <p:nvPr/>
        </p:nvSpPr>
        <p:spPr>
          <a:xfrm>
            <a:off x="5700967" y="2383918"/>
            <a:ext cx="405365" cy="780460"/>
          </a:xfrm>
          <a:prstGeom prst="ellipse">
            <a:avLst/>
          </a:prstGeom>
          <a:noFill/>
          <a:ln w="28575">
            <a:solidFill>
              <a:srgbClr val="FF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C7854E35-1792-4D86-8B21-3664536CE553}"/>
              </a:ext>
            </a:extLst>
          </p:cNvPr>
          <p:cNvSpPr/>
          <p:nvPr/>
        </p:nvSpPr>
        <p:spPr>
          <a:xfrm>
            <a:off x="7450177" y="2902481"/>
            <a:ext cx="405365" cy="849330"/>
          </a:xfrm>
          <a:prstGeom prst="ellipse">
            <a:avLst/>
          </a:prstGeom>
          <a:noFill/>
          <a:ln w="28575">
            <a:solidFill>
              <a:srgbClr val="FF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a:extLst>
              <a:ext uri="{FF2B5EF4-FFF2-40B4-BE49-F238E27FC236}">
                <a16:creationId xmlns:a16="http://schemas.microsoft.com/office/drawing/2014/main" id="{20F1EA6D-0EDF-49C1-849F-F2EB23707A0E}"/>
              </a:ext>
            </a:extLst>
          </p:cNvPr>
          <p:cNvSpPr/>
          <p:nvPr/>
        </p:nvSpPr>
        <p:spPr>
          <a:xfrm>
            <a:off x="7219631" y="4261987"/>
            <a:ext cx="327751" cy="624886"/>
          </a:xfrm>
          <a:prstGeom prst="ellipse">
            <a:avLst/>
          </a:prstGeom>
          <a:noFill/>
          <a:ln w="28575">
            <a:solidFill>
              <a:srgbClr val="FF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279B738F-3C3A-4194-A366-09F40AF7C084}"/>
              </a:ext>
            </a:extLst>
          </p:cNvPr>
          <p:cNvSpPr/>
          <p:nvPr/>
        </p:nvSpPr>
        <p:spPr>
          <a:xfrm>
            <a:off x="378757" y="6590784"/>
            <a:ext cx="5966759" cy="338554"/>
          </a:xfrm>
          <a:prstGeom prst="rect">
            <a:avLst/>
          </a:prstGeom>
        </p:spPr>
        <p:txBody>
          <a:bodyPr wrap="square" anchor="ctr" anchorCtr="0">
            <a:spAutoFit/>
          </a:bodyPr>
          <a:lstStyle/>
          <a:p>
            <a:r>
              <a:rPr lang="en-GB" sz="800" spc="-10">
                <a:solidFill>
                  <a:srgbClr val="4C4C4E"/>
                </a:solidFill>
                <a:latin typeface="Raleway" panose="020B0003030101060003" pitchFamily="34" charset="0"/>
                <a:ea typeface="Roboto Light" panose="02000000000000000000" pitchFamily="2" charset="0"/>
                <a:cs typeface="Roboto Light"/>
              </a:rPr>
              <a:t>1. ASX: KZR 29 April 2020  2. ASX: KZR 22 December 2020   3</a:t>
            </a:r>
            <a:r>
              <a:rPr lang="en-AU" sz="800">
                <a:solidFill>
                  <a:srgbClr val="4C4C4E"/>
                </a:solidFill>
                <a:latin typeface="Raleway" panose="020B0003030101060003" pitchFamily="34" charset="0"/>
                <a:ea typeface="Roboto Light" panose="02000000000000000000" pitchFamily="2" charset="0"/>
              </a:rPr>
              <a:t>. ASX: KZR 22 December 2020  4. ASX: KZR 22 July 2021</a:t>
            </a:r>
          </a:p>
          <a:p>
            <a:r>
              <a:rPr lang="en-GB" sz="800" spc="-10">
                <a:solidFill>
                  <a:srgbClr val="4C4C4E"/>
                </a:solidFill>
                <a:latin typeface="Raleway" panose="020B0003030101060003" pitchFamily="34" charset="0"/>
                <a:ea typeface="Roboto Light" panose="02000000000000000000" pitchFamily="2" charset="0"/>
                <a:cs typeface="Roboto Light"/>
              </a:rPr>
              <a:t> </a:t>
            </a:r>
            <a:endParaRPr lang="en-AU" sz="800">
              <a:latin typeface="Raleway" panose="020B0003030101060003" pitchFamily="34" charset="0"/>
            </a:endParaRPr>
          </a:p>
        </p:txBody>
      </p:sp>
    </p:spTree>
    <p:extLst>
      <p:ext uri="{BB962C8B-B14F-4D97-AF65-F5344CB8AC3E}">
        <p14:creationId xmlns:p14="http://schemas.microsoft.com/office/powerpoint/2010/main" val="313195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4332-76BA-1B4D-8559-3A6BA7A04FCD}"/>
              </a:ext>
            </a:extLst>
          </p:cNvPr>
          <p:cNvSpPr>
            <a:spLocks noGrp="1"/>
          </p:cNvSpPr>
          <p:nvPr>
            <p:ph type="title"/>
          </p:nvPr>
        </p:nvSpPr>
        <p:spPr/>
        <p:txBody>
          <a:bodyPr/>
          <a:lstStyle/>
          <a:p>
            <a:r>
              <a:rPr lang="en-AU" sz="2400"/>
              <a:t>Kalamazoo’s Pilbara Lithium Strategy</a:t>
            </a:r>
          </a:p>
        </p:txBody>
      </p:sp>
      <p:sp>
        <p:nvSpPr>
          <p:cNvPr id="4" name="Slide Number Placeholder 3">
            <a:extLst>
              <a:ext uri="{FF2B5EF4-FFF2-40B4-BE49-F238E27FC236}">
                <a16:creationId xmlns:a16="http://schemas.microsoft.com/office/drawing/2014/main" id="{71AB5E9D-E3DA-9740-A621-E7701E11B4A6}"/>
              </a:ext>
            </a:extLst>
          </p:cNvPr>
          <p:cNvSpPr>
            <a:spLocks noGrp="1"/>
          </p:cNvSpPr>
          <p:nvPr>
            <p:ph type="sldNum" sz="quarter" idx="12"/>
          </p:nvPr>
        </p:nvSpPr>
        <p:spPr/>
        <p:txBody>
          <a:bodyPr/>
          <a:lstStyle/>
          <a:p>
            <a:pPr algn="l"/>
            <a:fld id="{86ED1DEE-277D-8842-AF38-FF3A44C5AAD5}" type="slidenum">
              <a:rPr lang="en-US" smtClean="0"/>
              <a:pPr algn="l"/>
              <a:t>12</a:t>
            </a:fld>
            <a:endParaRPr lang="en-US"/>
          </a:p>
        </p:txBody>
      </p:sp>
      <p:sp>
        <p:nvSpPr>
          <p:cNvPr id="7" name="Rectangle 6">
            <a:extLst>
              <a:ext uri="{FF2B5EF4-FFF2-40B4-BE49-F238E27FC236}">
                <a16:creationId xmlns:a16="http://schemas.microsoft.com/office/drawing/2014/main" id="{1D19A9F8-260C-F042-B513-C87CDA7D1E13}"/>
              </a:ext>
            </a:extLst>
          </p:cNvPr>
          <p:cNvSpPr/>
          <p:nvPr/>
        </p:nvSpPr>
        <p:spPr>
          <a:xfrm>
            <a:off x="146051" y="998610"/>
            <a:ext cx="5219580" cy="4172436"/>
          </a:xfrm>
          <a:prstGeom prst="rect">
            <a:avLst/>
          </a:prstGeom>
        </p:spPr>
        <p:txBody>
          <a:bodyPr wrap="square">
            <a:noAutofit/>
          </a:bodyPr>
          <a:lstStyle/>
          <a:p>
            <a:pPr marL="285750" indent="-285750">
              <a:buClr>
                <a:srgbClr val="D4953E"/>
              </a:buClr>
              <a:buFont typeface="Arial" panose="020B0604020202020204" pitchFamily="34" charset="0"/>
              <a:buChar char="•"/>
            </a:pPr>
            <a:r>
              <a:rPr lang="en-AU" sz="1400">
                <a:solidFill>
                  <a:srgbClr val="4C4C4E"/>
                </a:solidFill>
                <a:effectLst/>
                <a:latin typeface="Raleway" panose="020B0003030101060003" pitchFamily="34" charset="0"/>
                <a:ea typeface="Calibri" panose="020F0502020204030204" pitchFamily="34" charset="0"/>
                <a:cs typeface="Cordia New" panose="020B0304020202020204" pitchFamily="34" charset="-34"/>
              </a:rPr>
              <a:t>Major tenement package (</a:t>
            </a:r>
            <a:r>
              <a:rPr lang="en-AU" sz="1400" b="1">
                <a:solidFill>
                  <a:srgbClr val="D4953E"/>
                </a:solidFill>
                <a:effectLst/>
                <a:latin typeface="Raleway" panose="020B0003030101060003" pitchFamily="34" charset="0"/>
                <a:ea typeface="Calibri" panose="020F0502020204030204" pitchFamily="34" charset="0"/>
                <a:cs typeface="Cordia New" panose="020B0304020202020204" pitchFamily="34" charset="-34"/>
              </a:rPr>
              <a:t>354km</a:t>
            </a:r>
            <a:r>
              <a:rPr lang="en-AU" sz="1400" b="1" baseline="30000">
                <a:solidFill>
                  <a:srgbClr val="D4953E"/>
                </a:solidFill>
                <a:effectLst/>
                <a:latin typeface="Raleway" panose="020B0003030101060003" pitchFamily="34" charset="0"/>
                <a:ea typeface="Calibri" panose="020F0502020204030204" pitchFamily="34" charset="0"/>
                <a:cs typeface="Cordia New" panose="020B0304020202020204" pitchFamily="34" charset="-34"/>
              </a:rPr>
              <a:t>2</a:t>
            </a:r>
            <a:r>
              <a:rPr lang="en-AU" sz="1400">
                <a:solidFill>
                  <a:srgbClr val="4C4C4E"/>
                </a:solidFill>
                <a:effectLst/>
                <a:latin typeface="Raleway" panose="020B0003030101060003" pitchFamily="34" charset="0"/>
                <a:ea typeface="Calibri" panose="020F0502020204030204" pitchFamily="34" charset="0"/>
                <a:cs typeface="Cordia New" panose="020B0304020202020204" pitchFamily="34" charset="-34"/>
              </a:rPr>
              <a:t>) in the Pilbara highly prospective for hard-rock lithium deposits</a:t>
            </a:r>
          </a:p>
          <a:p>
            <a:pPr marL="285750" indent="-285750">
              <a:buClr>
                <a:srgbClr val="D4953E"/>
              </a:buClr>
              <a:buFont typeface="Arial" panose="020B0604020202020204" pitchFamily="34" charset="0"/>
              <a:buChar char="•"/>
            </a:pPr>
            <a:endParaRPr lang="en-AU" sz="1400" b="1">
              <a:solidFill>
                <a:srgbClr val="D4953E"/>
              </a:solidFill>
              <a:latin typeface="Raleway" panose="020B0003030101060003" pitchFamily="34" charset="0"/>
              <a:ea typeface="Calibri" panose="020F0502020204030204" pitchFamily="34" charset="0"/>
              <a:cs typeface="Cordia New" panose="020B0304020202020204" pitchFamily="34" charset="-34"/>
            </a:endParaRPr>
          </a:p>
          <a:p>
            <a:pPr marL="285750" indent="-285750">
              <a:buClr>
                <a:srgbClr val="D4953E"/>
              </a:buClr>
              <a:buFont typeface="Arial" panose="020B0604020202020204" pitchFamily="34" charset="0"/>
              <a:buChar char="•"/>
            </a:pPr>
            <a:r>
              <a:rPr lang="en-AU" sz="1400" b="1">
                <a:solidFill>
                  <a:srgbClr val="D4953E"/>
                </a:solidFill>
                <a:effectLst/>
                <a:latin typeface="Raleway" panose="020B0003030101060003" pitchFamily="34" charset="0"/>
                <a:ea typeface="Calibri" panose="020F0502020204030204" pitchFamily="34" charset="0"/>
                <a:cs typeface="Cordia New" panose="020B0304020202020204" pitchFamily="34" charset="-34"/>
              </a:rPr>
              <a:t>Unrivalled </a:t>
            </a:r>
            <a:r>
              <a:rPr lang="en-AU" sz="1400">
                <a:solidFill>
                  <a:srgbClr val="4C4C4E"/>
                </a:solidFill>
                <a:effectLst/>
                <a:latin typeface="Raleway" panose="020B0003030101060003" pitchFamily="34" charset="0"/>
                <a:ea typeface="Calibri" panose="020F0502020204030204" pitchFamily="34" charset="0"/>
                <a:cs typeface="Cordia New" panose="020B0304020202020204" pitchFamily="34" charset="-34"/>
              </a:rPr>
              <a:t>exploration and development JV with </a:t>
            </a:r>
            <a:r>
              <a:rPr lang="en-AU" sz="1400" b="1">
                <a:solidFill>
                  <a:srgbClr val="D4953E"/>
                </a:solidFill>
                <a:effectLst/>
                <a:latin typeface="Raleway" panose="020B0003030101060003" pitchFamily="34" charset="0"/>
                <a:ea typeface="Calibri" panose="020F0502020204030204" pitchFamily="34" charset="0"/>
                <a:cs typeface="Cordia New" panose="020B0304020202020204" pitchFamily="34" charset="-34"/>
              </a:rPr>
              <a:t>SQM</a:t>
            </a:r>
            <a:r>
              <a:rPr lang="en-AU" sz="1400">
                <a:solidFill>
                  <a:srgbClr val="4C4C4E"/>
                </a:solidFill>
                <a:effectLst/>
                <a:latin typeface="Raleway" panose="020B0003030101060003" pitchFamily="34" charset="0"/>
                <a:ea typeface="Calibri" panose="020F0502020204030204" pitchFamily="34" charset="0"/>
                <a:cs typeface="Cordia New" panose="020B0304020202020204" pitchFamily="34" charset="-34"/>
              </a:rPr>
              <a:t>, the world’s 2</a:t>
            </a:r>
            <a:r>
              <a:rPr lang="en-AU" sz="1400" baseline="30000">
                <a:solidFill>
                  <a:srgbClr val="4C4C4E"/>
                </a:solidFill>
                <a:effectLst/>
                <a:latin typeface="Raleway" panose="020B0003030101060003" pitchFamily="34" charset="0"/>
                <a:ea typeface="Calibri" panose="020F0502020204030204" pitchFamily="34" charset="0"/>
                <a:cs typeface="Cordia New" panose="020B0304020202020204" pitchFamily="34" charset="-34"/>
              </a:rPr>
              <a:t>nd</a:t>
            </a:r>
            <a:r>
              <a:rPr lang="en-AU" sz="1400">
                <a:solidFill>
                  <a:srgbClr val="4C4C4E"/>
                </a:solidFill>
                <a:effectLst/>
                <a:latin typeface="Raleway" panose="020B0003030101060003" pitchFamily="34" charset="0"/>
                <a:ea typeface="Calibri" panose="020F0502020204030204" pitchFamily="34" charset="0"/>
                <a:cs typeface="Cordia New" panose="020B0304020202020204" pitchFamily="34" charset="-34"/>
              </a:rPr>
              <a:t> largest lithium producer (~19% global supply)</a:t>
            </a:r>
          </a:p>
          <a:p>
            <a:pPr marL="285750" indent="-285750">
              <a:buClr>
                <a:srgbClr val="D4953E"/>
              </a:buClr>
              <a:buFont typeface="Arial" panose="020B0604020202020204" pitchFamily="34" charset="0"/>
              <a:buChar char="•"/>
            </a:pPr>
            <a:endParaRPr lang="en-AU" sz="1400">
              <a:solidFill>
                <a:srgbClr val="4C4C4E"/>
              </a:solidFill>
              <a:latin typeface="Raleway" panose="020B0003030101060003" pitchFamily="34" charset="0"/>
              <a:ea typeface="Calibri" panose="020F0502020204030204" pitchFamily="34" charset="0"/>
              <a:cs typeface="Cordia New" panose="020B0304020202020204" pitchFamily="34" charset="-34"/>
            </a:endParaRPr>
          </a:p>
          <a:p>
            <a:pPr marL="285750" indent="-285750">
              <a:buClr>
                <a:srgbClr val="D4953E"/>
              </a:buClr>
              <a:buFont typeface="Arial" panose="020B0604020202020204" pitchFamily="34" charset="0"/>
              <a:buChar char="•"/>
            </a:pPr>
            <a:r>
              <a:rPr lang="en-AU" sz="1400">
                <a:solidFill>
                  <a:srgbClr val="4C4C4E"/>
                </a:solidFill>
                <a:latin typeface="Raleway" panose="020B0003030101060003" pitchFamily="34" charset="0"/>
                <a:ea typeface="Calibri" panose="020F0502020204030204" pitchFamily="34" charset="0"/>
                <a:cs typeface="Cordia New" panose="020B0304020202020204" pitchFamily="34" charset="-34"/>
              </a:rPr>
              <a:t>Searching for </a:t>
            </a:r>
            <a:r>
              <a:rPr lang="en-AU" sz="1400">
                <a:solidFill>
                  <a:srgbClr val="4C4C4E"/>
                </a:solidFill>
                <a:effectLst/>
                <a:latin typeface="Raleway" panose="020B0003030101060003" pitchFamily="34" charset="0"/>
                <a:ea typeface="Calibri" panose="020F0502020204030204" pitchFamily="34" charset="0"/>
                <a:cs typeface="Cordia New" panose="020B0304020202020204" pitchFamily="34" charset="-34"/>
              </a:rPr>
              <a:t>major lithium resources within Kalamazoo’s Pilbara project areas - potentially a transformational event</a:t>
            </a:r>
            <a:r>
              <a:rPr lang="en-AU" sz="1400">
                <a:solidFill>
                  <a:srgbClr val="4C4C4E"/>
                </a:solidFill>
                <a:latin typeface="Raleway" panose="020B0003030101060003" pitchFamily="34" charset="0"/>
                <a:ea typeface="Calibri" panose="020F0502020204030204" pitchFamily="34" charset="0"/>
                <a:cs typeface="Cordia New" panose="020B0304020202020204" pitchFamily="34" charset="-34"/>
              </a:rPr>
              <a:t>  </a:t>
            </a:r>
            <a:r>
              <a:rPr lang="en-AU" sz="1400">
                <a:solidFill>
                  <a:srgbClr val="4C4C4E"/>
                </a:solidFill>
                <a:effectLst/>
                <a:latin typeface="Raleway" panose="020B0003030101060003" pitchFamily="34" charset="0"/>
                <a:ea typeface="Calibri" panose="020F0502020204030204" pitchFamily="34" charset="0"/>
                <a:cs typeface="Cordia New" panose="020B0304020202020204" pitchFamily="34" charset="-34"/>
              </a:rPr>
              <a:t> </a:t>
            </a:r>
          </a:p>
          <a:p>
            <a:pPr marL="285750" indent="-285750">
              <a:buClr>
                <a:srgbClr val="D4953E"/>
              </a:buClr>
              <a:buFont typeface="Arial" panose="020B0604020202020204" pitchFamily="34" charset="0"/>
              <a:buChar char="•"/>
            </a:pPr>
            <a:endParaRPr lang="en-AU" sz="1400">
              <a:solidFill>
                <a:srgbClr val="4C4C4E"/>
              </a:solidFill>
              <a:latin typeface="Raleway" panose="020B0003030101060003" pitchFamily="34" charset="0"/>
              <a:ea typeface="Calibri" panose="020F0502020204030204" pitchFamily="34" charset="0"/>
              <a:cs typeface="Cordia New" panose="020B0304020202020204" pitchFamily="34" charset="-34"/>
            </a:endParaRPr>
          </a:p>
          <a:p>
            <a:pPr marL="285750" indent="-285750">
              <a:buClr>
                <a:srgbClr val="D4953E"/>
              </a:buClr>
              <a:buFont typeface="Arial" panose="020B0604020202020204" pitchFamily="34" charset="0"/>
              <a:buChar char="•"/>
            </a:pPr>
            <a:r>
              <a:rPr lang="en-AU" sz="1400">
                <a:solidFill>
                  <a:srgbClr val="4C4C4E"/>
                </a:solidFill>
                <a:effectLst/>
                <a:latin typeface="Raleway" panose="020B0003030101060003" pitchFamily="34" charset="0"/>
                <a:ea typeface="Calibri" panose="020F0502020204030204" pitchFamily="34" charset="0"/>
                <a:cs typeface="Cordia New" panose="020B0304020202020204" pitchFamily="34" charset="-34"/>
              </a:rPr>
              <a:t>SQM is a high-quality partner with significant lithium exploration, construction and operating experience</a:t>
            </a:r>
          </a:p>
          <a:p>
            <a:pPr marL="285750" indent="-285750">
              <a:buClr>
                <a:srgbClr val="D4953E"/>
              </a:buClr>
              <a:buFont typeface="Arial" panose="020B0604020202020204" pitchFamily="34" charset="0"/>
              <a:buChar char="•"/>
            </a:pPr>
            <a:endParaRPr lang="en-AU" sz="1400">
              <a:solidFill>
                <a:srgbClr val="4C4C4E"/>
              </a:solidFill>
              <a:latin typeface="Raleway" panose="020B0003030101060003" pitchFamily="34" charset="0"/>
              <a:ea typeface="Calibri" panose="020F0502020204030204" pitchFamily="34" charset="0"/>
              <a:cs typeface="Cordia New" panose="020B0304020202020204" pitchFamily="34" charset="-34"/>
            </a:endParaRPr>
          </a:p>
          <a:p>
            <a:pPr marL="285750" indent="-285750">
              <a:buClr>
                <a:srgbClr val="D4953E"/>
              </a:buClr>
              <a:buFont typeface="Arial" panose="020B0604020202020204" pitchFamily="34" charset="0"/>
              <a:buChar char="•"/>
            </a:pPr>
            <a:r>
              <a:rPr lang="en-AU" sz="1400">
                <a:solidFill>
                  <a:srgbClr val="4C4C4E"/>
                </a:solidFill>
                <a:effectLst/>
                <a:latin typeface="Raleway" panose="020B0003030101060003" pitchFamily="34" charset="0"/>
                <a:ea typeface="Calibri" panose="020F0502020204030204" pitchFamily="34" charset="0"/>
                <a:cs typeface="Cordia New" panose="020B0304020202020204" pitchFamily="34" charset="-34"/>
              </a:rPr>
              <a:t>Transaction provides opportunity to create substantial share holder value with extensive </a:t>
            </a:r>
            <a:r>
              <a:rPr lang="en-AU" sz="1400">
                <a:solidFill>
                  <a:srgbClr val="4C4C4E"/>
                </a:solidFill>
                <a:latin typeface="Raleway" panose="020B0003030101060003" pitchFamily="34" charset="0"/>
                <a:ea typeface="Calibri" panose="020F0502020204030204" pitchFamily="34" charset="0"/>
                <a:cs typeface="Cordia New" panose="020B0304020202020204" pitchFamily="34" charset="-34"/>
              </a:rPr>
              <a:t>lithium exploration now sole funded by </a:t>
            </a:r>
            <a:r>
              <a:rPr lang="en-AU" sz="1400" b="1">
                <a:solidFill>
                  <a:srgbClr val="D4953E"/>
                </a:solidFill>
                <a:latin typeface="Raleway" panose="020B0003030101060003" pitchFamily="34" charset="0"/>
                <a:cs typeface="Cordia New" panose="020B0304020202020204" pitchFamily="34" charset="-34"/>
              </a:rPr>
              <a:t>SQM with initial $12m earn-in</a:t>
            </a:r>
            <a:r>
              <a:rPr lang="en-AU" sz="1400" baseline="30000">
                <a:latin typeface="Raleway" panose="020B0003030101060003" pitchFamily="34" charset="0"/>
                <a:cs typeface="Cordia New" panose="020B0304020202020204" pitchFamily="34" charset="-34"/>
              </a:rPr>
              <a:t>1</a:t>
            </a:r>
          </a:p>
          <a:p>
            <a:pPr marL="285750" indent="-285750">
              <a:buClr>
                <a:srgbClr val="D4953E"/>
              </a:buClr>
              <a:buFont typeface="Arial" panose="020B0604020202020204" pitchFamily="34" charset="0"/>
              <a:buChar char="•"/>
            </a:pPr>
            <a:endParaRPr lang="en-AU" sz="1400" baseline="30000">
              <a:effectLst/>
              <a:latin typeface="Raleway" panose="020B0003030101060003" pitchFamily="34" charset="0"/>
              <a:ea typeface="Calibri" panose="020F0502020204030204" pitchFamily="34" charset="0"/>
              <a:cs typeface="Cordia New" panose="020B0304020202020204" pitchFamily="34" charset="-34"/>
            </a:endParaRPr>
          </a:p>
          <a:p>
            <a:pPr marL="285750" indent="-285750">
              <a:buClr>
                <a:srgbClr val="D4953E"/>
              </a:buClr>
              <a:buFont typeface="Arial" panose="020B0604020202020204" pitchFamily="34" charset="0"/>
              <a:buChar char="•"/>
            </a:pPr>
            <a:endParaRPr lang="en-AU" sz="1400">
              <a:solidFill>
                <a:srgbClr val="4C4C4E"/>
              </a:solidFill>
              <a:effectLst/>
              <a:latin typeface="Raleway" panose="020B0003030101060003" pitchFamily="34" charset="0"/>
              <a:ea typeface="Calibri" panose="020F0502020204030204" pitchFamily="34" charset="0"/>
              <a:cs typeface="Cordia New" panose="020B0304020202020204" pitchFamily="34" charset="-34"/>
            </a:endParaRPr>
          </a:p>
          <a:p>
            <a:pPr marL="285750" indent="-285750">
              <a:buClr>
                <a:srgbClr val="D4953E"/>
              </a:buClr>
              <a:buFont typeface="Arial" panose="020B0604020202020204" pitchFamily="34" charset="0"/>
              <a:buChar char="•"/>
            </a:pPr>
            <a:endParaRPr lang="en-AU" sz="1400">
              <a:solidFill>
                <a:srgbClr val="4C4C4E"/>
              </a:solidFill>
              <a:effectLst/>
              <a:latin typeface="Raleway" panose="020B0003030101060003" pitchFamily="34" charset="0"/>
              <a:ea typeface="Calibri" panose="020F0502020204030204" pitchFamily="34" charset="0"/>
              <a:cs typeface="Cordia New" panose="020B0304020202020204" pitchFamily="34" charset="-34"/>
            </a:endParaRPr>
          </a:p>
          <a:p>
            <a:pPr marL="285750" indent="-285750">
              <a:buClr>
                <a:srgbClr val="D4953E"/>
              </a:buClr>
              <a:buFont typeface="Arial" panose="020B0604020202020204" pitchFamily="34" charset="0"/>
              <a:buChar char="•"/>
            </a:pPr>
            <a:endParaRPr lang="en-AU" sz="1400">
              <a:solidFill>
                <a:srgbClr val="4C4C4E"/>
              </a:solidFill>
              <a:latin typeface="Raleway" panose="020B0003030101060003" pitchFamily="34" charset="0"/>
              <a:ea typeface="Calibri" panose="020F0502020204030204" pitchFamily="34" charset="0"/>
              <a:cs typeface="Cordia New" panose="020B0304020202020204" pitchFamily="34" charset="-34"/>
            </a:endParaRPr>
          </a:p>
          <a:p>
            <a:pPr marL="285750" indent="-285750">
              <a:buClr>
                <a:srgbClr val="D4953E"/>
              </a:buClr>
              <a:buFont typeface="Arial" panose="020B0604020202020204" pitchFamily="34" charset="0"/>
              <a:buChar char="•"/>
            </a:pPr>
            <a:endParaRPr lang="en-AU" sz="1400">
              <a:solidFill>
                <a:srgbClr val="4C4C4E"/>
              </a:solidFill>
              <a:effectLst/>
              <a:latin typeface="Raleway" panose="020B0003030101060003" pitchFamily="34" charset="0"/>
              <a:ea typeface="Calibri" panose="020F0502020204030204" pitchFamily="34" charset="0"/>
              <a:cs typeface="Cordia New" panose="020B0304020202020204" pitchFamily="34" charset="-34"/>
            </a:endParaRPr>
          </a:p>
          <a:p>
            <a:pPr marL="285750" indent="-285750">
              <a:buClr>
                <a:srgbClr val="D4953E"/>
              </a:buClr>
              <a:buFont typeface="Arial" panose="020B0604020202020204" pitchFamily="34" charset="0"/>
              <a:buChar char="•"/>
            </a:pPr>
            <a:endParaRPr lang="en-AU" sz="1400">
              <a:solidFill>
                <a:srgbClr val="4C4C4E"/>
              </a:solidFill>
              <a:effectLst/>
              <a:latin typeface="Raleway" panose="020B0003030101060003" pitchFamily="34" charset="0"/>
              <a:ea typeface="Calibri" panose="020F0502020204030204" pitchFamily="34" charset="0"/>
              <a:cs typeface="Cordia New" panose="020B0304020202020204" pitchFamily="34" charset="-34"/>
            </a:endParaRPr>
          </a:p>
          <a:p>
            <a:pPr marL="285750" indent="-285750">
              <a:buClr>
                <a:srgbClr val="D4953E"/>
              </a:buClr>
              <a:buFont typeface="Arial" panose="020B0604020202020204" pitchFamily="34" charset="0"/>
              <a:buChar char="•"/>
            </a:pPr>
            <a:endParaRPr lang="en-AU" sz="1400">
              <a:solidFill>
                <a:srgbClr val="4C4C4E"/>
              </a:solidFill>
              <a:effectLst/>
              <a:latin typeface="Raleway" panose="020B0003030101060003" pitchFamily="34" charset="0"/>
              <a:ea typeface="Calibri" panose="020F0502020204030204" pitchFamily="34" charset="0"/>
              <a:cs typeface="Cordia New" panose="020B0304020202020204" pitchFamily="34" charset="-34"/>
            </a:endParaRPr>
          </a:p>
          <a:p>
            <a:pPr marL="285750" indent="-285750">
              <a:buClr>
                <a:srgbClr val="D4953E"/>
              </a:buClr>
              <a:buFont typeface="Arial" panose="020B0604020202020204" pitchFamily="34" charset="0"/>
              <a:buChar char="•"/>
            </a:pPr>
            <a:endParaRPr lang="en-AU" sz="1400">
              <a:solidFill>
                <a:srgbClr val="4C4C4E"/>
              </a:solidFill>
              <a:latin typeface="Raleway" panose="020B0003030101060003" pitchFamily="34" charset="0"/>
              <a:ea typeface="Calibri" panose="020F0502020204030204" pitchFamily="34" charset="0"/>
              <a:cs typeface="Cordia New" panose="020B0304020202020204" pitchFamily="34" charset="-34"/>
            </a:endParaRPr>
          </a:p>
          <a:p>
            <a:pPr marL="285750" indent="-285750">
              <a:buClr>
                <a:srgbClr val="D4953E"/>
              </a:buClr>
              <a:buFont typeface="Arial" panose="020B0604020202020204" pitchFamily="34" charset="0"/>
              <a:buChar char="•"/>
            </a:pPr>
            <a:endParaRPr lang="en-AU" sz="1400">
              <a:solidFill>
                <a:srgbClr val="4C4C4E"/>
              </a:solidFill>
              <a:latin typeface="Raleway" panose="020B0003030101060003" pitchFamily="34" charset="0"/>
              <a:ea typeface="Calibri" panose="020F0502020204030204" pitchFamily="34" charset="0"/>
              <a:cs typeface="Cordia New" panose="020B0304020202020204" pitchFamily="34" charset="-34"/>
            </a:endParaRPr>
          </a:p>
          <a:p>
            <a:pPr marL="285750" indent="-285750">
              <a:buClr>
                <a:srgbClr val="D4953E"/>
              </a:buClr>
              <a:buFont typeface="Arial" panose="020B0604020202020204" pitchFamily="34" charset="0"/>
              <a:buChar char="•"/>
            </a:pPr>
            <a:endParaRPr lang="en-AU" sz="1400">
              <a:solidFill>
                <a:srgbClr val="4C4C4E"/>
              </a:solidFill>
              <a:effectLst/>
              <a:latin typeface="Raleway" panose="020B0003030101060003" pitchFamily="34" charset="0"/>
              <a:ea typeface="Calibri" panose="020F0502020204030204" pitchFamily="34" charset="0"/>
              <a:cs typeface="Cordia New" panose="020B0304020202020204" pitchFamily="34" charset="-34"/>
            </a:endParaRPr>
          </a:p>
          <a:p>
            <a:pPr marL="285750" indent="-285750">
              <a:buClr>
                <a:srgbClr val="D4953E"/>
              </a:buClr>
              <a:buFont typeface="Arial" panose="020B0604020202020204" pitchFamily="34" charset="0"/>
              <a:buChar char="•"/>
            </a:pPr>
            <a:endParaRPr lang="en-AU" sz="1400">
              <a:solidFill>
                <a:srgbClr val="4C4C4E"/>
              </a:solidFill>
              <a:latin typeface="Raleway" panose="020B0003030101060003" pitchFamily="34" charset="0"/>
              <a:ea typeface="Calibri" panose="020F0502020204030204" pitchFamily="34" charset="0"/>
              <a:cs typeface="Cordia New" panose="020B0304020202020204" pitchFamily="34" charset="-34"/>
            </a:endParaRPr>
          </a:p>
          <a:p>
            <a:pPr marL="285750" indent="-285750">
              <a:buClr>
                <a:srgbClr val="D4953E"/>
              </a:buClr>
              <a:buFont typeface="Arial" panose="020B0604020202020204" pitchFamily="34" charset="0"/>
              <a:buChar char="•"/>
            </a:pPr>
            <a:endParaRPr lang="en-AU" sz="1400">
              <a:solidFill>
                <a:srgbClr val="4C4C4E"/>
              </a:solidFill>
              <a:effectLst/>
              <a:latin typeface="Raleway" panose="020B0003030101060003" pitchFamily="34" charset="0"/>
              <a:ea typeface="Calibri" panose="020F0502020204030204" pitchFamily="34" charset="0"/>
              <a:cs typeface="Cordia New" panose="020B0304020202020204" pitchFamily="34" charset="-34"/>
            </a:endParaRPr>
          </a:p>
          <a:p>
            <a:pPr marL="285750" indent="-285750">
              <a:buClr>
                <a:srgbClr val="D4953E"/>
              </a:buClr>
              <a:buFont typeface="Arial" panose="020B0604020202020204" pitchFamily="34" charset="0"/>
              <a:buChar char="•"/>
            </a:pPr>
            <a:endParaRPr lang="en-US" sz="1400">
              <a:solidFill>
                <a:srgbClr val="4C4C4E"/>
              </a:solidFill>
              <a:latin typeface="Raleway" panose="020B0003030101060003" pitchFamily="34" charset="0"/>
              <a:ea typeface="Calibri Light" panose="020F0302020204030204" pitchFamily="34" charset="0"/>
            </a:endParaRPr>
          </a:p>
          <a:p>
            <a:pPr marL="285750" indent="-285750">
              <a:buClr>
                <a:srgbClr val="D4953E"/>
              </a:buClr>
              <a:buFont typeface="Arial" panose="020B0604020202020204" pitchFamily="34" charset="0"/>
              <a:buChar char="•"/>
            </a:pPr>
            <a:endParaRPr lang="en-AU" sz="1400">
              <a:solidFill>
                <a:srgbClr val="4C4C4E"/>
              </a:solidFill>
              <a:effectLst/>
              <a:latin typeface="Raleway" panose="020B0003030101060003" pitchFamily="34" charset="0"/>
              <a:ea typeface="Calibri Light" panose="020F0302020204030204" pitchFamily="34" charset="0"/>
            </a:endParaRPr>
          </a:p>
          <a:p>
            <a:pPr marL="285750" indent="-285750">
              <a:buClr>
                <a:srgbClr val="D4953E"/>
              </a:buClr>
              <a:buFont typeface="Arial" panose="020B0604020202020204" pitchFamily="34" charset="0"/>
              <a:buChar char="•"/>
            </a:pPr>
            <a:endParaRPr lang="en-US" sz="1400">
              <a:solidFill>
                <a:srgbClr val="4C4C4E"/>
              </a:solidFill>
              <a:effectLst/>
              <a:latin typeface="Raleway" panose="020B0003030101060003" pitchFamily="34" charset="0"/>
              <a:ea typeface="Calibri Light" panose="020F0302020204030204" pitchFamily="34" charset="0"/>
            </a:endParaRPr>
          </a:p>
          <a:p>
            <a:pPr marL="285750" indent="-285750">
              <a:buClr>
                <a:srgbClr val="D4953E"/>
              </a:buClr>
              <a:buFont typeface="Arial" panose="020B0604020202020204" pitchFamily="34" charset="0"/>
              <a:buChar char="•"/>
            </a:pPr>
            <a:endParaRPr lang="en-AU" sz="1400">
              <a:solidFill>
                <a:srgbClr val="4C4C4E"/>
              </a:solidFill>
              <a:effectLst/>
              <a:latin typeface="Raleway" panose="020B0003030101060003" pitchFamily="34" charset="0"/>
              <a:ea typeface="Calibri Light" panose="020F0302020204030204" pitchFamily="34" charset="0"/>
            </a:endParaRPr>
          </a:p>
          <a:p>
            <a:pPr marL="285750" indent="-285750">
              <a:buClr>
                <a:srgbClr val="D4953E"/>
              </a:buClr>
              <a:buFont typeface="Arial" panose="020B0604020202020204" pitchFamily="34" charset="0"/>
              <a:buChar char="•"/>
            </a:pPr>
            <a:endParaRPr lang="en-AU" sz="1400">
              <a:solidFill>
                <a:srgbClr val="4C4C4E"/>
              </a:solidFill>
              <a:effectLst/>
              <a:latin typeface="Raleway" panose="020B0003030101060003" pitchFamily="34" charset="0"/>
              <a:ea typeface="Calibri Light" panose="020F0302020204030204" pitchFamily="34" charset="0"/>
            </a:endParaRPr>
          </a:p>
        </p:txBody>
      </p:sp>
      <p:sp>
        <p:nvSpPr>
          <p:cNvPr id="9" name="TextBox 8">
            <a:extLst>
              <a:ext uri="{FF2B5EF4-FFF2-40B4-BE49-F238E27FC236}">
                <a16:creationId xmlns:a16="http://schemas.microsoft.com/office/drawing/2014/main" id="{E2E88DF4-6A1C-48A6-B6A7-1A62B2426653}"/>
              </a:ext>
            </a:extLst>
          </p:cNvPr>
          <p:cNvSpPr txBox="1"/>
          <p:nvPr/>
        </p:nvSpPr>
        <p:spPr>
          <a:xfrm>
            <a:off x="469900" y="6657544"/>
            <a:ext cx="6701402" cy="200055"/>
          </a:xfrm>
          <a:prstGeom prst="rect">
            <a:avLst/>
          </a:prstGeom>
          <a:noFill/>
        </p:spPr>
        <p:txBody>
          <a:bodyPr wrap="square" rtlCol="0">
            <a:spAutoFit/>
          </a:bodyPr>
          <a:lstStyle/>
          <a:p>
            <a:r>
              <a:rPr lang="en-AU" sz="700">
                <a:solidFill>
                  <a:schemeClr val="bg2">
                    <a:lumMod val="50000"/>
                  </a:schemeClr>
                </a:solidFill>
                <a:latin typeface="Raleway" panose="020B0003030101060003" pitchFamily="34" charset="0"/>
                <a:ea typeface="Roboto Light" panose="02000000000000000000" pitchFamily="2" charset="0"/>
              </a:rPr>
              <a:t>1. ASX: KZR 16 December 2021</a:t>
            </a:r>
          </a:p>
        </p:txBody>
      </p:sp>
      <p:sp>
        <p:nvSpPr>
          <p:cNvPr id="13" name="TextBox 12">
            <a:extLst>
              <a:ext uri="{FF2B5EF4-FFF2-40B4-BE49-F238E27FC236}">
                <a16:creationId xmlns:a16="http://schemas.microsoft.com/office/drawing/2014/main" id="{E2EE1DBC-6FD5-4627-A730-AAF19B533698}"/>
              </a:ext>
            </a:extLst>
          </p:cNvPr>
          <p:cNvSpPr txBox="1"/>
          <p:nvPr/>
        </p:nvSpPr>
        <p:spPr>
          <a:xfrm>
            <a:off x="146050" y="4728991"/>
            <a:ext cx="8941639" cy="1169551"/>
          </a:xfrm>
          <a:prstGeom prst="rect">
            <a:avLst/>
          </a:prstGeom>
          <a:noFill/>
        </p:spPr>
        <p:txBody>
          <a:bodyPr wrap="square">
            <a:spAutoFit/>
          </a:bodyPr>
          <a:lstStyle/>
          <a:p>
            <a:pPr marL="285750" indent="-285750">
              <a:buClr>
                <a:srgbClr val="D4953E"/>
              </a:buClr>
              <a:buFont typeface="Arial" panose="020B0604020202020204" pitchFamily="34" charset="0"/>
              <a:buChar char="•"/>
            </a:pPr>
            <a:r>
              <a:rPr lang="en-AU" sz="1400">
                <a:solidFill>
                  <a:srgbClr val="4C4C4E"/>
                </a:solidFill>
                <a:effectLst/>
                <a:latin typeface="Raleway" panose="020B0003030101060003" pitchFamily="34" charset="0"/>
                <a:ea typeface="Calibri" panose="020F0502020204030204" pitchFamily="34" charset="0"/>
                <a:cs typeface="Cordia New" panose="020B0304020202020204" pitchFamily="34" charset="-34"/>
              </a:rPr>
              <a:t>Common goal of discovering and developing major lithium deposits with Kalamazoo retaining minimum 30% interest, with 1</a:t>
            </a:r>
            <a:r>
              <a:rPr lang="en-AU" sz="1400" baseline="30000">
                <a:solidFill>
                  <a:srgbClr val="4C4C4E"/>
                </a:solidFill>
                <a:effectLst/>
                <a:latin typeface="Raleway" panose="020B0003030101060003" pitchFamily="34" charset="0"/>
                <a:ea typeface="Calibri" panose="020F0502020204030204" pitchFamily="34" charset="0"/>
                <a:cs typeface="Cordia New" panose="020B0304020202020204" pitchFamily="34" charset="-34"/>
              </a:rPr>
              <a:t>st</a:t>
            </a:r>
            <a:r>
              <a:rPr lang="en-AU" sz="1400">
                <a:solidFill>
                  <a:srgbClr val="4C4C4E"/>
                </a:solidFill>
                <a:effectLst/>
                <a:latin typeface="Raleway" panose="020B0003030101060003" pitchFamily="34" charset="0"/>
                <a:ea typeface="Calibri" panose="020F0502020204030204" pitchFamily="34" charset="0"/>
                <a:cs typeface="Cordia New" panose="020B0304020202020204" pitchFamily="34" charset="-34"/>
              </a:rPr>
              <a:t> </a:t>
            </a:r>
            <a:r>
              <a:rPr lang="en-AU" sz="1400">
                <a:solidFill>
                  <a:srgbClr val="4C4C4E"/>
                </a:solidFill>
                <a:latin typeface="Raleway" panose="020B0003030101060003" pitchFamily="34" charset="0"/>
                <a:ea typeface="Calibri" panose="020F0502020204030204" pitchFamily="34" charset="0"/>
                <a:cs typeface="Cordia New" panose="020B0304020202020204" pitchFamily="34" charset="-34"/>
              </a:rPr>
              <a:t>right to acquire respective interests – provides upside if smaller project identified</a:t>
            </a:r>
          </a:p>
          <a:p>
            <a:pPr>
              <a:buClr>
                <a:srgbClr val="D4953E"/>
              </a:buClr>
            </a:pPr>
            <a:r>
              <a:rPr lang="en-AU" sz="1400">
                <a:solidFill>
                  <a:srgbClr val="4C4C4E"/>
                </a:solidFill>
                <a:latin typeface="Raleway" panose="020B0003030101060003" pitchFamily="34" charset="0"/>
                <a:ea typeface="Calibri" panose="020F0502020204030204" pitchFamily="34" charset="0"/>
                <a:cs typeface="Cordia New" panose="020B0304020202020204" pitchFamily="34" charset="-34"/>
              </a:rPr>
              <a:t> </a:t>
            </a:r>
          </a:p>
          <a:p>
            <a:pPr marL="285750" indent="-285750">
              <a:buClr>
                <a:srgbClr val="D4953E"/>
              </a:buClr>
              <a:buFont typeface="Arial" panose="020B0604020202020204" pitchFamily="34" charset="0"/>
              <a:buChar char="•"/>
            </a:pPr>
            <a:r>
              <a:rPr lang="en-AU" sz="1400">
                <a:solidFill>
                  <a:srgbClr val="4C4C4E"/>
                </a:solidFill>
                <a:latin typeface="Raleway" panose="020B0003030101060003" pitchFamily="34" charset="0"/>
                <a:ea typeface="Calibri" panose="020F0502020204030204" pitchFamily="34" charset="0"/>
                <a:cs typeface="Cordia New" panose="020B0304020202020204" pitchFamily="34" charset="-34"/>
              </a:rPr>
              <a:t>The SQM JV enables Kalamazoo to direct its </a:t>
            </a:r>
            <a:r>
              <a:rPr lang="en-AU" sz="1400" b="1">
                <a:solidFill>
                  <a:srgbClr val="D4953E"/>
                </a:solidFill>
                <a:latin typeface="Raleway" panose="020B0003030101060003" pitchFamily="34" charset="0"/>
                <a:ea typeface="Calibri" panose="020F0502020204030204" pitchFamily="34" charset="0"/>
                <a:cs typeface="Cordia New" panose="020B0304020202020204" pitchFamily="34" charset="-34"/>
              </a:rPr>
              <a:t>financial resources </a:t>
            </a:r>
            <a:r>
              <a:rPr lang="en-AU" sz="1400">
                <a:solidFill>
                  <a:srgbClr val="4C4C4E"/>
                </a:solidFill>
                <a:latin typeface="Raleway" panose="020B0003030101060003" pitchFamily="34" charset="0"/>
                <a:ea typeface="Calibri" panose="020F0502020204030204" pitchFamily="34" charset="0"/>
                <a:cs typeface="Cordia New" panose="020B0304020202020204" pitchFamily="34" charset="-34"/>
              </a:rPr>
              <a:t>on exploring &amp;  developing other lithium projects, </a:t>
            </a:r>
            <a:r>
              <a:rPr lang="en-AU" sz="1400" b="1">
                <a:solidFill>
                  <a:srgbClr val="D4953E"/>
                </a:solidFill>
                <a:latin typeface="Raleway" panose="020B0003030101060003" pitchFamily="34" charset="0"/>
                <a:ea typeface="Calibri" panose="020F0502020204030204" pitchFamily="34" charset="0"/>
                <a:cs typeface="Cordia New" panose="020B0304020202020204" pitchFamily="34" charset="-34"/>
              </a:rPr>
              <a:t>1.65Moz</a:t>
            </a:r>
            <a:r>
              <a:rPr lang="en-AU" sz="1400">
                <a:solidFill>
                  <a:srgbClr val="4C4C4E"/>
                </a:solidFill>
                <a:latin typeface="Raleway" panose="020B0003030101060003" pitchFamily="34" charset="0"/>
                <a:ea typeface="Calibri" panose="020F0502020204030204" pitchFamily="34" charset="0"/>
                <a:cs typeface="Cordia New" panose="020B0304020202020204" pitchFamily="34" charset="-34"/>
              </a:rPr>
              <a:t> </a:t>
            </a:r>
            <a:r>
              <a:rPr lang="en-AU" sz="1400" b="1">
                <a:solidFill>
                  <a:srgbClr val="D4953E"/>
                </a:solidFill>
                <a:latin typeface="Raleway" panose="020B0003030101060003" pitchFamily="34" charset="0"/>
                <a:ea typeface="Calibri" panose="020F0502020204030204" pitchFamily="34" charset="0"/>
                <a:cs typeface="Cordia New" panose="020B0304020202020204" pitchFamily="34" charset="-34"/>
              </a:rPr>
              <a:t>Ashburton Gold Project</a:t>
            </a:r>
            <a:r>
              <a:rPr lang="en-AU" sz="1400">
                <a:solidFill>
                  <a:srgbClr val="4C4C4E"/>
                </a:solidFill>
                <a:latin typeface="Raleway" panose="020B0003030101060003" pitchFamily="34" charset="0"/>
                <a:ea typeface="Calibri" panose="020F0502020204030204" pitchFamily="34" charset="0"/>
                <a:cs typeface="Cordia New" panose="020B0304020202020204" pitchFamily="34" charset="-34"/>
              </a:rPr>
              <a:t>, </a:t>
            </a:r>
            <a:r>
              <a:rPr lang="en-AU" sz="1400" err="1">
                <a:solidFill>
                  <a:srgbClr val="4C4C4E"/>
                </a:solidFill>
                <a:latin typeface="Raleway" panose="020B0003030101060003" pitchFamily="34" charset="0"/>
                <a:ea typeface="Calibri" panose="020F0502020204030204" pitchFamily="34" charset="0"/>
                <a:cs typeface="Cordia New" panose="020B0304020202020204" pitchFamily="34" charset="-34"/>
              </a:rPr>
              <a:t>Mallina</a:t>
            </a:r>
            <a:r>
              <a:rPr lang="en-AU" sz="1400">
                <a:solidFill>
                  <a:srgbClr val="4C4C4E"/>
                </a:solidFill>
                <a:latin typeface="Raleway" panose="020B0003030101060003" pitchFamily="34" charset="0"/>
                <a:ea typeface="Calibri" panose="020F0502020204030204" pitchFamily="34" charset="0"/>
                <a:cs typeface="Cordia New" panose="020B0304020202020204" pitchFamily="34" charset="-34"/>
              </a:rPr>
              <a:t> West and Victorian gold assets</a:t>
            </a:r>
          </a:p>
        </p:txBody>
      </p:sp>
      <p:sp>
        <p:nvSpPr>
          <p:cNvPr id="14" name="TextBox 13">
            <a:extLst>
              <a:ext uri="{FF2B5EF4-FFF2-40B4-BE49-F238E27FC236}">
                <a16:creationId xmlns:a16="http://schemas.microsoft.com/office/drawing/2014/main" id="{AD8E5CF8-D347-4ED5-870C-EE43CDF7C750}"/>
              </a:ext>
            </a:extLst>
          </p:cNvPr>
          <p:cNvSpPr txBox="1"/>
          <p:nvPr/>
        </p:nvSpPr>
        <p:spPr>
          <a:xfrm>
            <a:off x="5378332" y="3754546"/>
            <a:ext cx="3576778" cy="215444"/>
          </a:xfrm>
          <a:prstGeom prst="rect">
            <a:avLst/>
          </a:prstGeom>
          <a:noFill/>
          <a:ln w="19050">
            <a:solidFill>
              <a:srgbClr val="D4953E"/>
            </a:solidFill>
          </a:ln>
        </p:spPr>
        <p:txBody>
          <a:bodyPr wrap="square">
            <a:spAutoFit/>
          </a:bodyPr>
          <a:lstStyle/>
          <a:p>
            <a:pPr algn="ctr"/>
            <a:r>
              <a:rPr lang="en-AU" sz="800">
                <a:solidFill>
                  <a:srgbClr val="4C4C4E"/>
                </a:solidFill>
                <a:effectLst/>
                <a:latin typeface="Raleway" panose="020B0003030101060003" pitchFamily="34" charset="0"/>
                <a:ea typeface="Calibri" panose="020F0502020204030204" pitchFamily="34" charset="0"/>
                <a:cs typeface="Times New Roman" panose="02020603050405020304" pitchFamily="18" charset="0"/>
              </a:rPr>
              <a:t>Spodumene price (min. 5-6%), CIF China</a:t>
            </a:r>
            <a:endParaRPr lang="en-AU" sz="800">
              <a:solidFill>
                <a:srgbClr val="4C4C4E"/>
              </a:solidFill>
              <a:latin typeface="Raleway" panose="020B0003030101060003" pitchFamily="34" charset="0"/>
            </a:endParaRPr>
          </a:p>
        </p:txBody>
      </p:sp>
      <p:pic>
        <p:nvPicPr>
          <p:cNvPr id="5" name="Picture 4">
            <a:extLst>
              <a:ext uri="{FF2B5EF4-FFF2-40B4-BE49-F238E27FC236}">
                <a16:creationId xmlns:a16="http://schemas.microsoft.com/office/drawing/2014/main" id="{E838DA78-FAE8-454F-997E-EAB40E7EBE72}"/>
              </a:ext>
            </a:extLst>
          </p:cNvPr>
          <p:cNvPicPr>
            <a:picLocks noChangeAspect="1"/>
          </p:cNvPicPr>
          <p:nvPr/>
        </p:nvPicPr>
        <p:blipFill rotWithShape="1">
          <a:blip r:embed="rId3"/>
          <a:srcRect l="30849" t="53773" r="42264" b="14026"/>
          <a:stretch/>
        </p:blipFill>
        <p:spPr>
          <a:xfrm>
            <a:off x="5365631" y="1151651"/>
            <a:ext cx="3589479" cy="2418137"/>
          </a:xfrm>
          <a:prstGeom prst="rect">
            <a:avLst/>
          </a:prstGeom>
          <a:ln>
            <a:solidFill>
              <a:schemeClr val="tx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7986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4332-76BA-1B4D-8559-3A6BA7A04FCD}"/>
              </a:ext>
            </a:extLst>
          </p:cNvPr>
          <p:cNvSpPr>
            <a:spLocks noGrp="1"/>
          </p:cNvSpPr>
          <p:nvPr>
            <p:ph type="title"/>
          </p:nvPr>
        </p:nvSpPr>
        <p:spPr/>
        <p:txBody>
          <a:bodyPr/>
          <a:lstStyle/>
          <a:p>
            <a:r>
              <a:rPr lang="en-AU" sz="2400"/>
              <a:t>Pilbara Lithium Projects</a:t>
            </a:r>
          </a:p>
        </p:txBody>
      </p:sp>
      <p:sp>
        <p:nvSpPr>
          <p:cNvPr id="4" name="Slide Number Placeholder 3">
            <a:extLst>
              <a:ext uri="{FF2B5EF4-FFF2-40B4-BE49-F238E27FC236}">
                <a16:creationId xmlns:a16="http://schemas.microsoft.com/office/drawing/2014/main" id="{71AB5E9D-E3DA-9740-A621-E7701E11B4A6}"/>
              </a:ext>
            </a:extLst>
          </p:cNvPr>
          <p:cNvSpPr>
            <a:spLocks noGrp="1"/>
          </p:cNvSpPr>
          <p:nvPr>
            <p:ph type="sldNum" sz="quarter" idx="12"/>
          </p:nvPr>
        </p:nvSpPr>
        <p:spPr/>
        <p:txBody>
          <a:bodyPr/>
          <a:lstStyle/>
          <a:p>
            <a:pPr algn="l"/>
            <a:fld id="{86ED1DEE-277D-8842-AF38-FF3A44C5AAD5}" type="slidenum">
              <a:rPr lang="en-US" smtClean="0"/>
              <a:pPr algn="l"/>
              <a:t>13</a:t>
            </a:fld>
            <a:endParaRPr lang="en-US"/>
          </a:p>
        </p:txBody>
      </p:sp>
      <p:sp>
        <p:nvSpPr>
          <p:cNvPr id="5" name="TextBox 4">
            <a:extLst>
              <a:ext uri="{FF2B5EF4-FFF2-40B4-BE49-F238E27FC236}">
                <a16:creationId xmlns:a16="http://schemas.microsoft.com/office/drawing/2014/main" id="{C4BCA54F-693E-BB46-8B8C-268C6F923A20}"/>
              </a:ext>
            </a:extLst>
          </p:cNvPr>
          <p:cNvSpPr txBox="1"/>
          <p:nvPr/>
        </p:nvSpPr>
        <p:spPr>
          <a:xfrm>
            <a:off x="469900" y="6657544"/>
            <a:ext cx="6701402" cy="200055"/>
          </a:xfrm>
          <a:prstGeom prst="rect">
            <a:avLst/>
          </a:prstGeom>
          <a:noFill/>
        </p:spPr>
        <p:txBody>
          <a:bodyPr wrap="square" rtlCol="0">
            <a:spAutoFit/>
          </a:bodyPr>
          <a:lstStyle/>
          <a:p>
            <a:r>
              <a:rPr lang="en-AU" sz="700">
                <a:solidFill>
                  <a:schemeClr val="bg2">
                    <a:lumMod val="50000"/>
                  </a:schemeClr>
                </a:solidFill>
                <a:latin typeface="Raleway" panose="020B0003030101060003" pitchFamily="34" charset="0"/>
                <a:ea typeface="Roboto Light" panose="02000000000000000000" pitchFamily="2" charset="0"/>
              </a:rPr>
              <a:t>1. ASX: KZR 23 August 2021    2. ASX: KZR: 8 September 2021</a:t>
            </a:r>
          </a:p>
        </p:txBody>
      </p:sp>
      <p:sp>
        <p:nvSpPr>
          <p:cNvPr id="7" name="Rectangle 6">
            <a:extLst>
              <a:ext uri="{FF2B5EF4-FFF2-40B4-BE49-F238E27FC236}">
                <a16:creationId xmlns:a16="http://schemas.microsoft.com/office/drawing/2014/main" id="{1D19A9F8-260C-F042-B513-C87CDA7D1E13}"/>
              </a:ext>
            </a:extLst>
          </p:cNvPr>
          <p:cNvSpPr/>
          <p:nvPr/>
        </p:nvSpPr>
        <p:spPr>
          <a:xfrm>
            <a:off x="146050" y="812274"/>
            <a:ext cx="8874661" cy="2616726"/>
          </a:xfrm>
          <a:prstGeom prst="rect">
            <a:avLst/>
          </a:prstGeom>
        </p:spPr>
        <p:txBody>
          <a:bodyPr wrap="square">
            <a:noAutofit/>
          </a:bodyPr>
          <a:lstStyle/>
          <a:p>
            <a:pPr marL="260344" indent="-260344" algn="just">
              <a:lnSpc>
                <a:spcPct val="114000"/>
              </a:lnSpc>
              <a:buClr>
                <a:srgbClr val="D4953E"/>
              </a:buClr>
              <a:buFont typeface="Arial" panose="020B0604020202020204" pitchFamily="34" charset="0"/>
              <a:buChar char="•"/>
            </a:pPr>
            <a:r>
              <a:rPr lang="en-US" sz="1400">
                <a:solidFill>
                  <a:srgbClr val="4C4C4E"/>
                </a:solidFill>
                <a:latin typeface="Raleway" panose="020B0003030101060003" pitchFamily="34" charset="0"/>
                <a:ea typeface="Calibri Light" panose="020F0302020204030204" pitchFamily="34" charset="0"/>
              </a:rPr>
              <a:t>The Pilbara is the pre-eminent World-class hard rock lithium field:</a:t>
            </a:r>
          </a:p>
          <a:p>
            <a:pPr marL="742950" lvl="1" indent="-285750" algn="just">
              <a:lnSpc>
                <a:spcPct val="114000"/>
              </a:lnSpc>
              <a:buClr>
                <a:srgbClr val="D4953E"/>
              </a:buClr>
              <a:buFontTx/>
              <a:buChar char="-"/>
            </a:pPr>
            <a:r>
              <a:rPr lang="en-US" sz="1300">
                <a:solidFill>
                  <a:srgbClr val="4C4C4E"/>
                </a:solidFill>
                <a:latin typeface="Raleway" panose="020B0003030101060003" pitchFamily="34" charset="0"/>
                <a:ea typeface="Calibri Light" panose="020F0302020204030204" pitchFamily="34" charset="0"/>
              </a:rPr>
              <a:t>Pilbara Minerals’ </a:t>
            </a:r>
            <a:r>
              <a:rPr lang="en-US" sz="1300" err="1">
                <a:solidFill>
                  <a:srgbClr val="4C4C4E"/>
                </a:solidFill>
                <a:latin typeface="Raleway" panose="020B0003030101060003" pitchFamily="34" charset="0"/>
                <a:ea typeface="Calibri Light" panose="020F0302020204030204" pitchFamily="34" charset="0"/>
              </a:rPr>
              <a:t>Pilgangoora</a:t>
            </a:r>
            <a:r>
              <a:rPr lang="en-US" sz="1300">
                <a:solidFill>
                  <a:srgbClr val="4C4C4E"/>
                </a:solidFill>
                <a:latin typeface="Raleway" panose="020B0003030101060003" pitchFamily="34" charset="0"/>
                <a:ea typeface="Calibri Light" panose="020F0302020204030204" pitchFamily="34" charset="0"/>
              </a:rPr>
              <a:t> Lithium Mine </a:t>
            </a:r>
            <a:r>
              <a:rPr lang="en-US" sz="1300" b="1">
                <a:solidFill>
                  <a:srgbClr val="D4953E"/>
                </a:solidFill>
                <a:latin typeface="Raleway" panose="020B0003030101060003" pitchFamily="34" charset="0"/>
                <a:ea typeface="Calibri Light" panose="020F0302020204030204" pitchFamily="34" charset="0"/>
              </a:rPr>
              <a:t>(223Mt @ 1.27% Li</a:t>
            </a:r>
            <a:r>
              <a:rPr lang="en-US" sz="1300" b="1" baseline="-25000">
                <a:solidFill>
                  <a:srgbClr val="D4953E"/>
                </a:solidFill>
                <a:latin typeface="Raleway" panose="020B0003030101060003" pitchFamily="34" charset="0"/>
                <a:ea typeface="Calibri Light" panose="020F0302020204030204" pitchFamily="34" charset="0"/>
              </a:rPr>
              <a:t>2</a:t>
            </a:r>
            <a:r>
              <a:rPr lang="en-US" sz="1300" b="1">
                <a:solidFill>
                  <a:srgbClr val="D4953E"/>
                </a:solidFill>
                <a:latin typeface="Raleway" panose="020B0003030101060003" pitchFamily="34" charset="0"/>
                <a:ea typeface="Calibri Light" panose="020F0302020204030204" pitchFamily="34" charset="0"/>
              </a:rPr>
              <a:t>O) </a:t>
            </a:r>
            <a:r>
              <a:rPr lang="en-US" sz="1300">
                <a:solidFill>
                  <a:srgbClr val="4C4C4E"/>
                </a:solidFill>
                <a:latin typeface="Raleway" panose="020B0003030101060003" pitchFamily="34" charset="0"/>
                <a:ea typeface="Calibri Light" panose="020F0302020204030204" pitchFamily="34" charset="0"/>
              </a:rPr>
              <a:t>– geological analogue 50kms SW</a:t>
            </a:r>
          </a:p>
          <a:p>
            <a:pPr marL="742950" lvl="1" indent="-285750" algn="just">
              <a:lnSpc>
                <a:spcPct val="114000"/>
              </a:lnSpc>
              <a:buClr>
                <a:srgbClr val="D4953E"/>
              </a:buClr>
              <a:buFontTx/>
              <a:buChar char="-"/>
            </a:pPr>
            <a:r>
              <a:rPr lang="en-US" sz="1300">
                <a:solidFill>
                  <a:srgbClr val="4C4C4E"/>
                </a:solidFill>
                <a:latin typeface="Raleway" panose="020B0003030101060003" pitchFamily="34" charset="0"/>
                <a:ea typeface="Calibri Light" panose="020F0302020204030204" pitchFamily="34" charset="0"/>
              </a:rPr>
              <a:t>Albemarle/</a:t>
            </a:r>
            <a:r>
              <a:rPr lang="en-US" sz="1300" err="1">
                <a:solidFill>
                  <a:srgbClr val="4C4C4E"/>
                </a:solidFill>
                <a:latin typeface="Raleway" panose="020B0003030101060003" pitchFamily="34" charset="0"/>
                <a:ea typeface="Calibri Light" panose="020F0302020204030204" pitchFamily="34" charset="0"/>
              </a:rPr>
              <a:t>MinRes</a:t>
            </a:r>
            <a:r>
              <a:rPr lang="en-US" sz="1300">
                <a:solidFill>
                  <a:srgbClr val="4C4C4E"/>
                </a:solidFill>
                <a:latin typeface="Raleway" panose="020B0003030101060003" pitchFamily="34" charset="0"/>
                <a:ea typeface="Calibri Light" panose="020F0302020204030204" pitchFamily="34" charset="0"/>
              </a:rPr>
              <a:t>” </a:t>
            </a:r>
            <a:r>
              <a:rPr lang="en-US" sz="1300" err="1">
                <a:solidFill>
                  <a:srgbClr val="4C4C4E"/>
                </a:solidFill>
                <a:latin typeface="Raleway" panose="020B0003030101060003" pitchFamily="34" charset="0"/>
                <a:ea typeface="Calibri Light" panose="020F0302020204030204" pitchFamily="34" charset="0"/>
              </a:rPr>
              <a:t>Wodgina</a:t>
            </a:r>
            <a:r>
              <a:rPr lang="en-US" sz="1300">
                <a:solidFill>
                  <a:srgbClr val="4C4C4E"/>
                </a:solidFill>
                <a:latin typeface="Raleway" panose="020B0003030101060003" pitchFamily="34" charset="0"/>
                <a:ea typeface="Calibri Light" panose="020F0302020204030204" pitchFamily="34" charset="0"/>
              </a:rPr>
              <a:t> </a:t>
            </a:r>
            <a:r>
              <a:rPr lang="en-US" sz="1300" err="1">
                <a:solidFill>
                  <a:srgbClr val="4C4C4E"/>
                </a:solidFill>
                <a:latin typeface="Raleway" panose="020B0003030101060003" pitchFamily="34" charset="0"/>
                <a:ea typeface="Calibri Light" panose="020F0302020204030204" pitchFamily="34" charset="0"/>
              </a:rPr>
              <a:t>Lithim</a:t>
            </a:r>
            <a:r>
              <a:rPr lang="en-US" sz="1300">
                <a:solidFill>
                  <a:srgbClr val="4C4C4E"/>
                </a:solidFill>
                <a:latin typeface="Raleway" panose="020B0003030101060003" pitchFamily="34" charset="0"/>
                <a:ea typeface="Calibri Light" panose="020F0302020204030204" pitchFamily="34" charset="0"/>
              </a:rPr>
              <a:t> Mine </a:t>
            </a:r>
            <a:r>
              <a:rPr lang="en-US" sz="1300" b="1">
                <a:solidFill>
                  <a:srgbClr val="D4953E"/>
                </a:solidFill>
                <a:latin typeface="Raleway" panose="020B0003030101060003" pitchFamily="34" charset="0"/>
                <a:ea typeface="Calibri Light" panose="020F0302020204030204" pitchFamily="34" charset="0"/>
              </a:rPr>
              <a:t>(259Mt @ 1.17% Li</a:t>
            </a:r>
            <a:r>
              <a:rPr lang="en-US" sz="1300" b="1" baseline="-25000">
                <a:solidFill>
                  <a:srgbClr val="D4953E"/>
                </a:solidFill>
                <a:latin typeface="Raleway" panose="020B0003030101060003" pitchFamily="34" charset="0"/>
                <a:ea typeface="Calibri Light" panose="020F0302020204030204" pitchFamily="34" charset="0"/>
              </a:rPr>
              <a:t>2</a:t>
            </a:r>
            <a:r>
              <a:rPr lang="en-US" sz="1300" b="1">
                <a:solidFill>
                  <a:srgbClr val="D4953E"/>
                </a:solidFill>
                <a:latin typeface="Raleway" panose="020B0003030101060003" pitchFamily="34" charset="0"/>
                <a:ea typeface="Calibri Light" panose="020F0302020204030204" pitchFamily="34" charset="0"/>
              </a:rPr>
              <a:t>O) </a:t>
            </a:r>
            <a:r>
              <a:rPr lang="en-US" sz="1300">
                <a:solidFill>
                  <a:srgbClr val="4C4C4E"/>
                </a:solidFill>
                <a:latin typeface="Raleway" panose="020B0003030101060003" pitchFamily="34" charset="0"/>
                <a:ea typeface="Calibri Light" panose="020F0302020204030204" pitchFamily="34" charset="0"/>
              </a:rPr>
              <a:t>– geological analogue 70kms SW</a:t>
            </a:r>
          </a:p>
          <a:p>
            <a:pPr marL="742950" lvl="1" indent="-285750" algn="just">
              <a:lnSpc>
                <a:spcPct val="114000"/>
              </a:lnSpc>
              <a:buClr>
                <a:srgbClr val="D4953E"/>
              </a:buClr>
              <a:buFontTx/>
              <a:buChar char="-"/>
            </a:pPr>
            <a:r>
              <a:rPr lang="en-US" sz="1300">
                <a:solidFill>
                  <a:srgbClr val="4C4C4E"/>
                </a:solidFill>
                <a:latin typeface="Raleway" panose="020B0003030101060003" pitchFamily="34" charset="0"/>
                <a:ea typeface="Calibri Light" panose="020F0302020204030204" pitchFamily="34" charset="0"/>
              </a:rPr>
              <a:t>Global Lithium’s Archer Deposit </a:t>
            </a:r>
            <a:r>
              <a:rPr lang="en-US" sz="1300" b="1">
                <a:solidFill>
                  <a:srgbClr val="D4953E"/>
                </a:solidFill>
                <a:latin typeface="Raleway" panose="020B0003030101060003" pitchFamily="34" charset="0"/>
                <a:ea typeface="Calibri Light" panose="020F0302020204030204" pitchFamily="34" charset="0"/>
              </a:rPr>
              <a:t>(10.5Mt @ 1.0% Li</a:t>
            </a:r>
            <a:r>
              <a:rPr lang="en-US" sz="1300" b="1" baseline="-25000">
                <a:solidFill>
                  <a:srgbClr val="D4953E"/>
                </a:solidFill>
                <a:latin typeface="Raleway" panose="020B0003030101060003" pitchFamily="34" charset="0"/>
                <a:ea typeface="Calibri Light" panose="020F0302020204030204" pitchFamily="34" charset="0"/>
              </a:rPr>
              <a:t>2</a:t>
            </a:r>
            <a:r>
              <a:rPr lang="en-US" sz="1300" b="1">
                <a:solidFill>
                  <a:srgbClr val="D4953E"/>
                </a:solidFill>
                <a:latin typeface="Raleway" panose="020B0003030101060003" pitchFamily="34" charset="0"/>
                <a:ea typeface="Calibri Light" panose="020F0302020204030204" pitchFamily="34" charset="0"/>
              </a:rPr>
              <a:t>O) </a:t>
            </a:r>
            <a:r>
              <a:rPr lang="en-US" sz="1300">
                <a:solidFill>
                  <a:srgbClr val="4C4C4E"/>
                </a:solidFill>
                <a:latin typeface="Raleway" panose="020B0003030101060003" pitchFamily="34" charset="0"/>
                <a:ea typeface="Calibri Light" panose="020F0302020204030204" pitchFamily="34" charset="0"/>
              </a:rPr>
              <a:t>– 25kms to the N</a:t>
            </a:r>
          </a:p>
          <a:p>
            <a:pPr marL="742950" lvl="1" indent="-285750" algn="just">
              <a:lnSpc>
                <a:spcPct val="114000"/>
              </a:lnSpc>
              <a:buClr>
                <a:srgbClr val="D4953E"/>
              </a:buClr>
              <a:buFontTx/>
              <a:buChar char="-"/>
            </a:pPr>
            <a:endParaRPr lang="en-US" sz="1300">
              <a:solidFill>
                <a:srgbClr val="4C4C4E"/>
              </a:solidFill>
              <a:latin typeface="Raleway" panose="020B0003030101060003" pitchFamily="34" charset="0"/>
              <a:ea typeface="Calibri Light" panose="020F0302020204030204" pitchFamily="34" charset="0"/>
            </a:endParaRPr>
          </a:p>
          <a:p>
            <a:pPr marL="285750" indent="-285750">
              <a:spcAft>
                <a:spcPts val="1200"/>
              </a:spcAft>
              <a:buClr>
                <a:srgbClr val="D4953E"/>
              </a:buClr>
              <a:buFont typeface="Arial" panose="020B0604020202020204" pitchFamily="34" charset="0"/>
              <a:buChar char="•"/>
            </a:pPr>
            <a:r>
              <a:rPr lang="en-GB" sz="1400">
                <a:solidFill>
                  <a:srgbClr val="4C4C4E"/>
                </a:solidFill>
                <a:latin typeface="Raleway" panose="020B0003030101060003" pitchFamily="34" charset="0"/>
              </a:rPr>
              <a:t>Kalamazoo has discovered multiple priority target areas for pegmatite mineralisation across its </a:t>
            </a:r>
            <a:r>
              <a:rPr lang="en-GB" sz="1400" b="1">
                <a:solidFill>
                  <a:srgbClr val="D4953E"/>
                </a:solidFill>
                <a:latin typeface="Raleway" panose="020B0003030101060003" pitchFamily="34" charset="0"/>
              </a:rPr>
              <a:t>354km</a:t>
            </a:r>
            <a:r>
              <a:rPr lang="en-GB" sz="1400" b="1" baseline="30000">
                <a:solidFill>
                  <a:srgbClr val="D4953E"/>
                </a:solidFill>
                <a:latin typeface="Raleway" panose="020B0003030101060003" pitchFamily="34" charset="0"/>
              </a:rPr>
              <a:t>2</a:t>
            </a:r>
            <a:r>
              <a:rPr lang="en-GB" sz="1400" b="1">
                <a:solidFill>
                  <a:srgbClr val="D4953E"/>
                </a:solidFill>
                <a:latin typeface="Raleway" panose="020B0003030101060003" pitchFamily="34" charset="0"/>
              </a:rPr>
              <a:t> </a:t>
            </a:r>
            <a:r>
              <a:rPr lang="en-GB" sz="1400">
                <a:solidFill>
                  <a:srgbClr val="4C4C4E"/>
                </a:solidFill>
                <a:latin typeface="Raleway" panose="020B0003030101060003" pitchFamily="34" charset="0"/>
              </a:rPr>
              <a:t>Pilbara lithium landholding at the DOM’s Hill, Marble Bar and Pear Creek Lithium Projects </a:t>
            </a:r>
          </a:p>
          <a:p>
            <a:pPr marL="285750" indent="-285750">
              <a:spcAft>
                <a:spcPts val="1200"/>
              </a:spcAft>
              <a:buClr>
                <a:srgbClr val="D4953E"/>
              </a:buClr>
              <a:buFont typeface="Arial" panose="020B0604020202020204" pitchFamily="34" charset="0"/>
              <a:buChar char="•"/>
            </a:pPr>
            <a:endParaRPr lang="en-AU" sz="1400">
              <a:solidFill>
                <a:srgbClr val="4C4C4E"/>
              </a:solidFill>
              <a:effectLst/>
              <a:latin typeface="Raleway" panose="020B0003030101060003" pitchFamily="34" charset="0"/>
              <a:ea typeface="Calibri Light" panose="020F0302020204030204" pitchFamily="34" charset="0"/>
            </a:endParaRPr>
          </a:p>
          <a:p>
            <a:pPr marL="285750" indent="-285750">
              <a:buClr>
                <a:srgbClr val="D4953E"/>
              </a:buClr>
              <a:buFont typeface="Arial" panose="020B0604020202020204" pitchFamily="34" charset="0"/>
              <a:buChar char="•"/>
            </a:pPr>
            <a:endParaRPr lang="en-US" sz="1400">
              <a:solidFill>
                <a:srgbClr val="4C4C4E"/>
              </a:solidFill>
              <a:effectLst/>
              <a:latin typeface="Raleway" panose="020B0003030101060003" pitchFamily="34" charset="0"/>
              <a:ea typeface="Calibri Light" panose="020F0302020204030204" pitchFamily="34" charset="0"/>
            </a:endParaRPr>
          </a:p>
          <a:p>
            <a:pPr marL="285750" indent="-285750">
              <a:buClr>
                <a:srgbClr val="D4953E"/>
              </a:buClr>
              <a:buFont typeface="Arial" panose="020B0604020202020204" pitchFamily="34" charset="0"/>
              <a:buChar char="•"/>
            </a:pPr>
            <a:endParaRPr lang="en-AU" sz="1400">
              <a:solidFill>
                <a:srgbClr val="4C4C4E"/>
              </a:solidFill>
              <a:effectLst/>
              <a:latin typeface="Raleway" panose="020B0003030101060003" pitchFamily="34" charset="0"/>
              <a:ea typeface="Calibri Light" panose="020F0302020204030204" pitchFamily="34" charset="0"/>
            </a:endParaRPr>
          </a:p>
          <a:p>
            <a:pPr marL="285750" indent="-285750">
              <a:buClr>
                <a:srgbClr val="D4953E"/>
              </a:buClr>
              <a:buFont typeface="Arial" panose="020B0604020202020204" pitchFamily="34" charset="0"/>
              <a:buChar char="•"/>
            </a:pPr>
            <a:endParaRPr lang="en-AU" sz="1400">
              <a:solidFill>
                <a:srgbClr val="4C4C4E"/>
              </a:solidFill>
              <a:effectLst/>
              <a:latin typeface="Raleway" panose="020B0003030101060003" pitchFamily="34" charset="0"/>
              <a:ea typeface="Calibri Light" panose="020F0302020204030204" pitchFamily="34" charset="0"/>
            </a:endParaRPr>
          </a:p>
        </p:txBody>
      </p:sp>
      <p:pic>
        <p:nvPicPr>
          <p:cNvPr id="8" name="Picture 7" descr="Map&#10;&#10;Description automatically generated">
            <a:extLst>
              <a:ext uri="{FF2B5EF4-FFF2-40B4-BE49-F238E27FC236}">
                <a16:creationId xmlns:a16="http://schemas.microsoft.com/office/drawing/2014/main" id="{D30F0D8A-E9F9-488F-BAE6-9AB9AFBAFD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7808" y="2726707"/>
            <a:ext cx="6888383" cy="3654119"/>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7186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4332-76BA-1B4D-8559-3A6BA7A04FCD}"/>
              </a:ext>
            </a:extLst>
          </p:cNvPr>
          <p:cNvSpPr>
            <a:spLocks noGrp="1"/>
          </p:cNvSpPr>
          <p:nvPr>
            <p:ph type="title"/>
          </p:nvPr>
        </p:nvSpPr>
        <p:spPr/>
        <p:txBody>
          <a:bodyPr/>
          <a:lstStyle/>
          <a:p>
            <a:r>
              <a:rPr lang="en-AU" sz="2400"/>
              <a:t>Pilbara Lithium Projects - Exploration</a:t>
            </a:r>
          </a:p>
        </p:txBody>
      </p:sp>
      <p:sp>
        <p:nvSpPr>
          <p:cNvPr id="4" name="Slide Number Placeholder 3">
            <a:extLst>
              <a:ext uri="{FF2B5EF4-FFF2-40B4-BE49-F238E27FC236}">
                <a16:creationId xmlns:a16="http://schemas.microsoft.com/office/drawing/2014/main" id="{71AB5E9D-E3DA-9740-A621-E7701E11B4A6}"/>
              </a:ext>
            </a:extLst>
          </p:cNvPr>
          <p:cNvSpPr>
            <a:spLocks noGrp="1"/>
          </p:cNvSpPr>
          <p:nvPr>
            <p:ph type="sldNum" sz="quarter" idx="12"/>
          </p:nvPr>
        </p:nvSpPr>
        <p:spPr/>
        <p:txBody>
          <a:bodyPr/>
          <a:lstStyle/>
          <a:p>
            <a:pPr algn="l"/>
            <a:fld id="{86ED1DEE-277D-8842-AF38-FF3A44C5AAD5}" type="slidenum">
              <a:rPr lang="en-US" smtClean="0"/>
              <a:pPr algn="l"/>
              <a:t>14</a:t>
            </a:fld>
            <a:endParaRPr lang="en-US"/>
          </a:p>
        </p:txBody>
      </p:sp>
      <p:sp>
        <p:nvSpPr>
          <p:cNvPr id="5" name="TextBox 4">
            <a:extLst>
              <a:ext uri="{FF2B5EF4-FFF2-40B4-BE49-F238E27FC236}">
                <a16:creationId xmlns:a16="http://schemas.microsoft.com/office/drawing/2014/main" id="{C4BCA54F-693E-BB46-8B8C-268C6F923A20}"/>
              </a:ext>
            </a:extLst>
          </p:cNvPr>
          <p:cNvSpPr txBox="1"/>
          <p:nvPr/>
        </p:nvSpPr>
        <p:spPr>
          <a:xfrm>
            <a:off x="469900" y="6657544"/>
            <a:ext cx="6701402" cy="200055"/>
          </a:xfrm>
          <a:prstGeom prst="rect">
            <a:avLst/>
          </a:prstGeom>
          <a:noFill/>
        </p:spPr>
        <p:txBody>
          <a:bodyPr wrap="square" rtlCol="0">
            <a:spAutoFit/>
          </a:bodyPr>
          <a:lstStyle/>
          <a:p>
            <a:r>
              <a:rPr lang="en-AU" sz="700">
                <a:solidFill>
                  <a:schemeClr val="bg2">
                    <a:lumMod val="50000"/>
                  </a:schemeClr>
                </a:solidFill>
                <a:latin typeface="Raleway" panose="020B0003030101060003" pitchFamily="34" charset="0"/>
                <a:ea typeface="Roboto Light" panose="02000000000000000000" pitchFamily="2" charset="0"/>
              </a:rPr>
              <a:t>1. ASX: KZR 23 August 2021    2. ASX: KZR: 8 September 2021</a:t>
            </a:r>
          </a:p>
        </p:txBody>
      </p:sp>
      <p:sp>
        <p:nvSpPr>
          <p:cNvPr id="7" name="Rectangle 6">
            <a:extLst>
              <a:ext uri="{FF2B5EF4-FFF2-40B4-BE49-F238E27FC236}">
                <a16:creationId xmlns:a16="http://schemas.microsoft.com/office/drawing/2014/main" id="{1D19A9F8-260C-F042-B513-C87CDA7D1E13}"/>
              </a:ext>
            </a:extLst>
          </p:cNvPr>
          <p:cNvSpPr/>
          <p:nvPr/>
        </p:nvSpPr>
        <p:spPr>
          <a:xfrm>
            <a:off x="4203388" y="812274"/>
            <a:ext cx="4940611" cy="2616726"/>
          </a:xfrm>
          <a:prstGeom prst="rect">
            <a:avLst/>
          </a:prstGeom>
        </p:spPr>
        <p:txBody>
          <a:bodyPr wrap="square" lIns="72000">
            <a:noAutofit/>
          </a:bodyPr>
          <a:lstStyle/>
          <a:p>
            <a:pPr marL="260344" indent="-260344" algn="just">
              <a:lnSpc>
                <a:spcPct val="114000"/>
              </a:lnSpc>
              <a:buClr>
                <a:srgbClr val="D4953E"/>
              </a:buClr>
              <a:buFont typeface="Arial" panose="020B0604020202020204" pitchFamily="34" charset="0"/>
              <a:buChar char="•"/>
            </a:pPr>
            <a:r>
              <a:rPr lang="en-US" sz="1400" b="1">
                <a:solidFill>
                  <a:srgbClr val="D4953E"/>
                </a:solidFill>
                <a:latin typeface="Raleway" panose="020B0003030101060003" pitchFamily="34" charset="0"/>
                <a:ea typeface="Calibri Light" panose="020F0302020204030204" pitchFamily="34" charset="0"/>
              </a:rPr>
              <a:t>Marble Bar:</a:t>
            </a:r>
          </a:p>
          <a:p>
            <a:pPr marL="540000" indent="-285750" algn="just">
              <a:buClr>
                <a:srgbClr val="D4953E"/>
              </a:buClr>
              <a:buFontTx/>
              <a:buChar char="-"/>
            </a:pPr>
            <a:r>
              <a:rPr lang="en-US" sz="1400">
                <a:solidFill>
                  <a:srgbClr val="4C4C4E"/>
                </a:solidFill>
                <a:effectLst/>
                <a:latin typeface="Raleway" panose="020B0003030101060003" pitchFamily="34" charset="0"/>
                <a:ea typeface="Calibri Light" panose="020F0302020204030204" pitchFamily="34" charset="0"/>
              </a:rPr>
              <a:t>On margin of </a:t>
            </a:r>
            <a:r>
              <a:rPr lang="en-US" sz="1400" err="1">
                <a:solidFill>
                  <a:srgbClr val="4C4C4E"/>
                </a:solidFill>
                <a:effectLst/>
                <a:latin typeface="Raleway" panose="020B0003030101060003" pitchFamily="34" charset="0"/>
                <a:ea typeface="Calibri Light" panose="020F0302020204030204" pitchFamily="34" charset="0"/>
              </a:rPr>
              <a:t>Moolyella</a:t>
            </a:r>
            <a:r>
              <a:rPr lang="en-US" sz="1400">
                <a:solidFill>
                  <a:srgbClr val="4C4C4E"/>
                </a:solidFill>
                <a:effectLst/>
                <a:latin typeface="Raleway" panose="020B0003030101060003" pitchFamily="34" charset="0"/>
                <a:ea typeface="Calibri Light" panose="020F0302020204030204" pitchFamily="34" charset="0"/>
              </a:rPr>
              <a:t> tin/tantalum field</a:t>
            </a:r>
          </a:p>
          <a:p>
            <a:pPr marL="540000" indent="-285750" algn="just">
              <a:buClr>
                <a:srgbClr val="D4953E"/>
              </a:buClr>
              <a:buFontTx/>
              <a:buChar char="-"/>
            </a:pPr>
            <a:endParaRPr lang="en-US" sz="1400">
              <a:solidFill>
                <a:srgbClr val="4C4C4E"/>
              </a:solidFill>
              <a:latin typeface="Raleway" panose="020B0003030101060003" pitchFamily="34" charset="0"/>
              <a:ea typeface="Calibri Light" panose="020F0302020204030204" pitchFamily="34" charset="0"/>
            </a:endParaRPr>
          </a:p>
          <a:p>
            <a:pPr marL="540000" indent="-285750">
              <a:buClr>
                <a:srgbClr val="D4953E"/>
              </a:buClr>
              <a:buFontTx/>
              <a:buChar char="-"/>
            </a:pPr>
            <a:r>
              <a:rPr lang="en-US" sz="1400">
                <a:solidFill>
                  <a:srgbClr val="4C4C4E"/>
                </a:solidFill>
                <a:effectLst/>
                <a:latin typeface="Raleway" panose="020B0003030101060003" pitchFamily="34" charset="0"/>
                <a:ea typeface="Calibri Light" panose="020F0302020204030204" pitchFamily="34" charset="0"/>
              </a:rPr>
              <a:t>Project wide soil </a:t>
            </a:r>
            <a:r>
              <a:rPr lang="en-US" sz="1400">
                <a:solidFill>
                  <a:srgbClr val="4C4C4E"/>
                </a:solidFill>
                <a:latin typeface="Raleway" panose="020B0003030101060003" pitchFamily="34" charset="0"/>
                <a:ea typeface="Calibri Light" panose="020F0302020204030204" pitchFamily="34" charset="0"/>
              </a:rPr>
              <a:t>sampling program (3,706 samples)</a:t>
            </a:r>
          </a:p>
          <a:p>
            <a:pPr marL="540000" indent="-285750" algn="just">
              <a:buClr>
                <a:srgbClr val="D4953E"/>
              </a:buClr>
              <a:buFontTx/>
              <a:buChar char="-"/>
            </a:pPr>
            <a:endParaRPr lang="en-US" sz="1400">
              <a:solidFill>
                <a:srgbClr val="4C4C4E"/>
              </a:solidFill>
              <a:effectLst/>
              <a:latin typeface="Raleway" panose="020B0003030101060003" pitchFamily="34" charset="0"/>
              <a:ea typeface="Calibri Light" panose="020F0302020204030204" pitchFamily="34" charset="0"/>
            </a:endParaRPr>
          </a:p>
          <a:p>
            <a:pPr marL="540000" indent="-285750">
              <a:buClr>
                <a:srgbClr val="D4953E"/>
              </a:buClr>
              <a:buFontTx/>
              <a:buChar char="-"/>
            </a:pPr>
            <a:r>
              <a:rPr lang="en-US" sz="1400">
                <a:solidFill>
                  <a:srgbClr val="4C4C4E"/>
                </a:solidFill>
                <a:effectLst/>
                <a:latin typeface="Raleway" panose="020B0003030101060003" pitchFamily="34" charset="0"/>
                <a:ea typeface="Calibri Light" panose="020F0302020204030204" pitchFamily="34" charset="0"/>
              </a:rPr>
              <a:t>Recent field work has identified significant LCT pegmatite-hosted </a:t>
            </a:r>
            <a:r>
              <a:rPr lang="en-US" sz="1400" err="1">
                <a:solidFill>
                  <a:srgbClr val="4C4C4E"/>
                </a:solidFill>
                <a:effectLst/>
                <a:latin typeface="Raleway" panose="020B0003030101060003" pitchFamily="34" charset="0"/>
                <a:ea typeface="Calibri Light" panose="020F0302020204030204" pitchFamily="34" charset="0"/>
              </a:rPr>
              <a:t>mineralisation</a:t>
            </a:r>
            <a:r>
              <a:rPr lang="en-US" sz="1400">
                <a:solidFill>
                  <a:srgbClr val="4C4C4E"/>
                </a:solidFill>
                <a:effectLst/>
                <a:latin typeface="Raleway" panose="020B0003030101060003" pitchFamily="34" charset="0"/>
                <a:ea typeface="Calibri Light" panose="020F0302020204030204" pitchFamily="34" charset="0"/>
              </a:rPr>
              <a:t> potential</a:t>
            </a:r>
            <a:r>
              <a:rPr lang="en-US" sz="1400" baseline="30000">
                <a:solidFill>
                  <a:srgbClr val="4C4C4E"/>
                </a:solidFill>
                <a:effectLst/>
                <a:latin typeface="Raleway" panose="020B0003030101060003" pitchFamily="34" charset="0"/>
                <a:ea typeface="Calibri Light" panose="020F0302020204030204" pitchFamily="34" charset="0"/>
              </a:rPr>
              <a:t> </a:t>
            </a:r>
          </a:p>
          <a:p>
            <a:pPr marL="540000" indent="-285750" algn="just">
              <a:buClr>
                <a:srgbClr val="D4953E"/>
              </a:buClr>
              <a:buFontTx/>
              <a:buChar char="-"/>
            </a:pPr>
            <a:endParaRPr lang="en-US" sz="1400" baseline="30000">
              <a:solidFill>
                <a:srgbClr val="4C4C4E"/>
              </a:solidFill>
              <a:effectLst/>
              <a:latin typeface="Raleway" panose="020B0003030101060003" pitchFamily="34" charset="0"/>
              <a:ea typeface="Calibri Light" panose="020F0302020204030204" pitchFamily="34" charset="0"/>
            </a:endParaRPr>
          </a:p>
          <a:p>
            <a:pPr marL="540000" indent="-285750">
              <a:buClr>
                <a:srgbClr val="D4953E"/>
              </a:buClr>
              <a:buFontTx/>
              <a:buChar char="-"/>
            </a:pPr>
            <a:r>
              <a:rPr lang="en-US" sz="1400">
                <a:solidFill>
                  <a:srgbClr val="4C4C4E"/>
                </a:solidFill>
                <a:latin typeface="Raleway" panose="020B0003030101060003" pitchFamily="34" charset="0"/>
                <a:ea typeface="Calibri Light" panose="020F0302020204030204" pitchFamily="34" charset="0"/>
              </a:rPr>
              <a:t>Lithium </a:t>
            </a:r>
            <a:r>
              <a:rPr lang="en-US" sz="1400" err="1">
                <a:solidFill>
                  <a:srgbClr val="4C4C4E"/>
                </a:solidFill>
                <a:latin typeface="Raleway" panose="020B0003030101060003" pitchFamily="34" charset="0"/>
                <a:ea typeface="Calibri Light" panose="020F0302020204030204" pitchFamily="34" charset="0"/>
              </a:rPr>
              <a:t>mineralised</a:t>
            </a:r>
            <a:r>
              <a:rPr lang="en-US" sz="1400">
                <a:solidFill>
                  <a:srgbClr val="4C4C4E"/>
                </a:solidFill>
                <a:latin typeface="Raleway" panose="020B0003030101060003" pitchFamily="34" charset="0"/>
                <a:ea typeface="Calibri Light" panose="020F0302020204030204" pitchFamily="34" charset="0"/>
              </a:rPr>
              <a:t> pegmatite dykes including </a:t>
            </a:r>
            <a:r>
              <a:rPr lang="en-US" sz="1400">
                <a:solidFill>
                  <a:srgbClr val="4C4C4E"/>
                </a:solidFill>
                <a:effectLst/>
                <a:latin typeface="Raleway" panose="020B0003030101060003" pitchFamily="34" charset="0"/>
                <a:ea typeface="Calibri Light" panose="020F0302020204030204" pitchFamily="34" charset="0"/>
              </a:rPr>
              <a:t>visible lithium (lepidolite) </a:t>
            </a:r>
            <a:r>
              <a:rPr lang="en-US" sz="1400">
                <a:solidFill>
                  <a:srgbClr val="4C4C4E"/>
                </a:solidFill>
                <a:latin typeface="Raleway" panose="020B0003030101060003" pitchFamily="34" charset="0"/>
                <a:ea typeface="Calibri Light" panose="020F0302020204030204" pitchFamily="34" charset="0"/>
              </a:rPr>
              <a:t>align w</a:t>
            </a:r>
            <a:r>
              <a:rPr lang="en-US" sz="1400">
                <a:solidFill>
                  <a:srgbClr val="4C4C4E"/>
                </a:solidFill>
                <a:effectLst/>
                <a:latin typeface="Raleway" panose="020B0003030101060003" pitchFamily="34" charset="0"/>
                <a:ea typeface="Calibri Light" panose="020F0302020204030204" pitchFamily="34" charset="0"/>
              </a:rPr>
              <a:t>ith </a:t>
            </a:r>
            <a:r>
              <a:rPr lang="en-US" sz="1400" err="1">
                <a:solidFill>
                  <a:srgbClr val="4C4C4E"/>
                </a:solidFill>
                <a:effectLst/>
                <a:latin typeface="Raleway" panose="020B0003030101060003" pitchFamily="34" charset="0"/>
                <a:ea typeface="Calibri Light" panose="020F0302020204030204" pitchFamily="34" charset="0"/>
              </a:rPr>
              <a:t>pXRF</a:t>
            </a:r>
            <a:r>
              <a:rPr lang="en-US" sz="1400">
                <a:solidFill>
                  <a:srgbClr val="4C4C4E"/>
                </a:solidFill>
                <a:effectLst/>
                <a:latin typeface="Raleway" panose="020B0003030101060003" pitchFamily="34" charset="0"/>
                <a:ea typeface="Calibri Light" panose="020F0302020204030204" pitchFamily="34" charset="0"/>
              </a:rPr>
              <a:t> Li index geo-chemical soil anomalies</a:t>
            </a:r>
          </a:p>
          <a:p>
            <a:pPr marL="260344" indent="-260344" algn="just">
              <a:lnSpc>
                <a:spcPct val="114000"/>
              </a:lnSpc>
              <a:buClr>
                <a:srgbClr val="D4953E"/>
              </a:buClr>
              <a:buFont typeface="Arial" panose="020B0604020202020204" pitchFamily="34" charset="0"/>
              <a:buChar char="•"/>
            </a:pPr>
            <a:endParaRPr lang="en-US" sz="1400" b="1">
              <a:solidFill>
                <a:srgbClr val="D4953E"/>
              </a:solidFill>
              <a:latin typeface="Raleway" panose="020B0003030101060003" pitchFamily="34" charset="0"/>
              <a:ea typeface="Calibri Light" panose="020F0302020204030204" pitchFamily="34" charset="0"/>
            </a:endParaRPr>
          </a:p>
          <a:p>
            <a:pPr marL="260344" indent="-260344" algn="just">
              <a:lnSpc>
                <a:spcPct val="114000"/>
              </a:lnSpc>
              <a:buClr>
                <a:srgbClr val="D4953E"/>
              </a:buClr>
              <a:buFont typeface="Arial" panose="020B0604020202020204" pitchFamily="34" charset="0"/>
              <a:buChar char="•"/>
            </a:pPr>
            <a:r>
              <a:rPr lang="en-US" sz="1400" b="1">
                <a:solidFill>
                  <a:srgbClr val="D4953E"/>
                </a:solidFill>
                <a:latin typeface="Raleway" panose="020B0003030101060003" pitchFamily="34" charset="0"/>
                <a:ea typeface="Calibri Light" panose="020F0302020204030204" pitchFamily="34" charset="0"/>
              </a:rPr>
              <a:t>DOM’s Hill:</a:t>
            </a:r>
          </a:p>
          <a:p>
            <a:pPr marL="540000" indent="-285750">
              <a:lnSpc>
                <a:spcPct val="114000"/>
              </a:lnSpc>
              <a:buClr>
                <a:srgbClr val="D4953E"/>
              </a:buClr>
              <a:buFontTx/>
              <a:buChar char="-"/>
            </a:pPr>
            <a:r>
              <a:rPr lang="en-US" sz="1400">
                <a:solidFill>
                  <a:srgbClr val="4C4C4E"/>
                </a:solidFill>
                <a:effectLst/>
                <a:latin typeface="Raleway" panose="020B0003030101060003" pitchFamily="34" charset="0"/>
                <a:ea typeface="Calibri Light" panose="020F0302020204030204" pitchFamily="34" charset="0"/>
              </a:rPr>
              <a:t>Located within </a:t>
            </a:r>
            <a:r>
              <a:rPr lang="en-US" sz="1400" b="1">
                <a:solidFill>
                  <a:srgbClr val="D4953E"/>
                </a:solidFill>
                <a:effectLst/>
                <a:latin typeface="Raleway" panose="020B0003030101060003" pitchFamily="34" charset="0"/>
                <a:ea typeface="Calibri Light" panose="020F0302020204030204" pitchFamily="34" charset="0"/>
              </a:rPr>
              <a:t>“Goldilocks Zone” </a:t>
            </a:r>
            <a:r>
              <a:rPr lang="en-US" sz="1400">
                <a:solidFill>
                  <a:srgbClr val="4C4C4E"/>
                </a:solidFill>
                <a:effectLst/>
                <a:latin typeface="Raleway" panose="020B0003030101060003" pitchFamily="34" charset="0"/>
                <a:ea typeface="Calibri Light" panose="020F0302020204030204" pitchFamily="34" charset="0"/>
              </a:rPr>
              <a:t>(prospective Archaean granite-greenstone contact)</a:t>
            </a:r>
          </a:p>
          <a:p>
            <a:pPr marL="540000" indent="-285750" algn="just">
              <a:lnSpc>
                <a:spcPct val="114000"/>
              </a:lnSpc>
              <a:buClr>
                <a:srgbClr val="D4953E"/>
              </a:buClr>
              <a:buFontTx/>
              <a:buChar char="-"/>
            </a:pPr>
            <a:endParaRPr lang="en-US" sz="1400">
              <a:solidFill>
                <a:srgbClr val="4C4C4E"/>
              </a:solidFill>
              <a:effectLst/>
              <a:latin typeface="Raleway" panose="020B0003030101060003" pitchFamily="34" charset="0"/>
              <a:ea typeface="Calibri Light" panose="020F0302020204030204" pitchFamily="34" charset="0"/>
            </a:endParaRPr>
          </a:p>
          <a:p>
            <a:pPr marL="540000" indent="-285750">
              <a:lnSpc>
                <a:spcPct val="114000"/>
              </a:lnSpc>
              <a:buClr>
                <a:srgbClr val="D4953E"/>
              </a:buClr>
              <a:buFontTx/>
              <a:buChar char="-"/>
            </a:pPr>
            <a:r>
              <a:rPr lang="en-US" sz="1400">
                <a:solidFill>
                  <a:srgbClr val="4C4C4E"/>
                </a:solidFill>
                <a:effectLst/>
                <a:latin typeface="Raleway" panose="020B0003030101060003" pitchFamily="34" charset="0"/>
                <a:ea typeface="Calibri Light" panose="020F0302020204030204" pitchFamily="34" charset="0"/>
              </a:rPr>
              <a:t>Recent field work has identified significant LCT pegmatite-hosted </a:t>
            </a:r>
            <a:r>
              <a:rPr lang="en-US" sz="1400" err="1">
                <a:solidFill>
                  <a:srgbClr val="4C4C4E"/>
                </a:solidFill>
                <a:effectLst/>
                <a:latin typeface="Raleway" panose="020B0003030101060003" pitchFamily="34" charset="0"/>
                <a:ea typeface="Calibri Light" panose="020F0302020204030204" pitchFamily="34" charset="0"/>
              </a:rPr>
              <a:t>mineralisation</a:t>
            </a:r>
            <a:r>
              <a:rPr lang="en-US" sz="1400">
                <a:solidFill>
                  <a:srgbClr val="4C4C4E"/>
                </a:solidFill>
                <a:effectLst/>
                <a:latin typeface="Raleway" panose="020B0003030101060003" pitchFamily="34" charset="0"/>
                <a:ea typeface="Calibri Light" panose="020F0302020204030204" pitchFamily="34" charset="0"/>
              </a:rPr>
              <a:t> potential</a:t>
            </a:r>
          </a:p>
          <a:p>
            <a:pPr marL="540000" indent="-285750" algn="just">
              <a:buClr>
                <a:srgbClr val="D4953E"/>
              </a:buClr>
              <a:buFontTx/>
              <a:buChar char="-"/>
            </a:pPr>
            <a:endParaRPr lang="en-US" sz="1300">
              <a:solidFill>
                <a:srgbClr val="4C4C4E"/>
              </a:solidFill>
              <a:effectLst/>
              <a:latin typeface="Raleway" panose="020B0003030101060003" pitchFamily="34" charset="0"/>
              <a:ea typeface="Calibri Light" panose="020F0302020204030204" pitchFamily="34" charset="0"/>
            </a:endParaRPr>
          </a:p>
          <a:p>
            <a:pPr marL="260344" indent="-260344" algn="just">
              <a:lnSpc>
                <a:spcPct val="114000"/>
              </a:lnSpc>
              <a:buClr>
                <a:srgbClr val="D4953E"/>
              </a:buClr>
              <a:buFont typeface="Arial" panose="020B0604020202020204" pitchFamily="34" charset="0"/>
              <a:buChar char="•"/>
            </a:pPr>
            <a:r>
              <a:rPr lang="en-US" sz="1400" b="1">
                <a:solidFill>
                  <a:srgbClr val="D4953E"/>
                </a:solidFill>
                <a:latin typeface="Raleway" panose="020B0003030101060003" pitchFamily="34" charset="0"/>
                <a:ea typeface="Calibri Light" panose="020F0302020204030204" pitchFamily="34" charset="0"/>
              </a:rPr>
              <a:t>Pear Creek:</a:t>
            </a:r>
          </a:p>
          <a:p>
            <a:pPr marL="540000" indent="-285750" algn="just">
              <a:buClr>
                <a:srgbClr val="D4953E"/>
              </a:buClr>
              <a:buFontTx/>
              <a:buChar char="-"/>
            </a:pPr>
            <a:r>
              <a:rPr lang="en-US" sz="1300">
                <a:solidFill>
                  <a:srgbClr val="4C4C4E"/>
                </a:solidFill>
                <a:effectLst/>
                <a:latin typeface="Raleway" panose="020B0003030101060003" pitchFamily="34" charset="0"/>
                <a:ea typeface="Calibri Light" panose="020F0302020204030204" pitchFamily="34" charset="0"/>
              </a:rPr>
              <a:t>~</a:t>
            </a:r>
            <a:r>
              <a:rPr lang="en-US" sz="1400">
                <a:solidFill>
                  <a:srgbClr val="4C4C4E"/>
                </a:solidFill>
                <a:effectLst/>
                <a:latin typeface="Raleway" panose="020B0003030101060003" pitchFamily="34" charset="0"/>
                <a:ea typeface="Calibri Light" panose="020F0302020204030204" pitchFamily="34" charset="0"/>
              </a:rPr>
              <a:t>25kms of Goldilocks strike zone</a:t>
            </a:r>
          </a:p>
          <a:p>
            <a:pPr marL="540000" indent="-285750" algn="just">
              <a:buClr>
                <a:srgbClr val="D4953E"/>
              </a:buClr>
              <a:buFontTx/>
              <a:buChar char="-"/>
            </a:pPr>
            <a:endParaRPr lang="en-US" sz="1400">
              <a:solidFill>
                <a:srgbClr val="4C4C4E"/>
              </a:solidFill>
              <a:latin typeface="Raleway" panose="020B0003030101060003" pitchFamily="34" charset="0"/>
              <a:ea typeface="Calibri Light" panose="020F0302020204030204" pitchFamily="34" charset="0"/>
            </a:endParaRPr>
          </a:p>
          <a:p>
            <a:pPr marL="540000" indent="-285750">
              <a:buClr>
                <a:srgbClr val="D4953E"/>
              </a:buClr>
              <a:buFontTx/>
              <a:buChar char="-"/>
            </a:pPr>
            <a:r>
              <a:rPr lang="en-US" sz="1400">
                <a:solidFill>
                  <a:srgbClr val="4C4C4E"/>
                </a:solidFill>
                <a:effectLst/>
                <a:latin typeface="Raleway" panose="020B0003030101060003" pitchFamily="34" charset="0"/>
                <a:ea typeface="Calibri Light" panose="020F0302020204030204" pitchFamily="34" charset="0"/>
              </a:rPr>
              <a:t>Initial regional soil sampling program (~2,300 samples) to commence mid-May 2022 </a:t>
            </a:r>
            <a:endParaRPr lang="en-AU" sz="1400">
              <a:solidFill>
                <a:srgbClr val="4C4C4E"/>
              </a:solidFill>
              <a:effectLst/>
              <a:latin typeface="Raleway" panose="020B0003030101060003" pitchFamily="34" charset="0"/>
              <a:ea typeface="Calibri Light" panose="020F0302020204030204" pitchFamily="34" charset="0"/>
            </a:endParaRPr>
          </a:p>
          <a:p>
            <a:pPr marL="285750" indent="-285750" algn="just">
              <a:spcBef>
                <a:spcPts val="1200"/>
              </a:spcBef>
              <a:spcAft>
                <a:spcPts val="600"/>
              </a:spcAft>
              <a:buClr>
                <a:srgbClr val="D4953E"/>
              </a:buClr>
              <a:buSzPts val="1200"/>
              <a:buFont typeface="Arial" panose="020B0604020202020204" pitchFamily="34" charset="0"/>
              <a:buChar char="•"/>
              <a:tabLst>
                <a:tab pos="6570980" algn="l"/>
              </a:tabLst>
            </a:pPr>
            <a:r>
              <a:rPr lang="en-US" sz="1400">
                <a:solidFill>
                  <a:srgbClr val="4C4C4E"/>
                </a:solidFill>
                <a:effectLst/>
                <a:latin typeface="Raleway" panose="020B0003030101060003" pitchFamily="34" charset="0"/>
                <a:ea typeface="Calibri Light" panose="020F0302020204030204" pitchFamily="34" charset="0"/>
              </a:rPr>
              <a:t>RC drill programs to start June 2022</a:t>
            </a:r>
            <a:endParaRPr lang="en-AU" sz="1400">
              <a:solidFill>
                <a:srgbClr val="4C4C4E"/>
              </a:solidFill>
              <a:effectLst/>
              <a:latin typeface="Raleway" panose="020B0003030101060003" pitchFamily="34" charset="0"/>
              <a:ea typeface="Calibri Light" panose="020F0302020204030204" pitchFamily="34" charset="0"/>
            </a:endParaRPr>
          </a:p>
        </p:txBody>
      </p:sp>
      <p:pic>
        <p:nvPicPr>
          <p:cNvPr id="6" name="Picture 5" descr="A picture containing tool, ax, slice&#10;&#10;Description automatically generated">
            <a:extLst>
              <a:ext uri="{FF2B5EF4-FFF2-40B4-BE49-F238E27FC236}">
                <a16:creationId xmlns:a16="http://schemas.microsoft.com/office/drawing/2014/main" id="{97D93E8F-1FEE-43F9-B874-E2D224B837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826" y="3642883"/>
            <a:ext cx="3864973" cy="2543694"/>
          </a:xfrm>
          <a:prstGeom prst="rect">
            <a:avLst/>
          </a:prstGeom>
          <a:ln w="9525">
            <a:solidFill>
              <a:schemeClr val="tx2"/>
            </a:solidFill>
          </a:ln>
          <a:effectLst>
            <a:outerShdw blurRad="50800" dist="38100" dir="2700000" algn="tl" rotWithShape="0">
              <a:prstClr val="black">
                <a:alpha val="40000"/>
              </a:prstClr>
            </a:outerShdw>
          </a:effectLst>
        </p:spPr>
      </p:pic>
      <p:pic>
        <p:nvPicPr>
          <p:cNvPr id="8" name="Picture 7" descr="A picture containing outdoor, sky, ground, field&#10;&#10;Description automatically generated">
            <a:extLst>
              <a:ext uri="{FF2B5EF4-FFF2-40B4-BE49-F238E27FC236}">
                <a16:creationId xmlns:a16="http://schemas.microsoft.com/office/drawing/2014/main" id="{8D74A3BA-7922-4611-B547-96072C29BE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1101"/>
          <a:stretch/>
        </p:blipFill>
        <p:spPr bwMode="auto">
          <a:xfrm>
            <a:off x="239053" y="852809"/>
            <a:ext cx="3866430" cy="2605417"/>
          </a:xfrm>
          <a:prstGeom prst="rect">
            <a:avLst/>
          </a:prstGeom>
          <a:noFill/>
          <a:ln w="9525">
            <a:solidFill>
              <a:schemeClr val="tx2"/>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A218CF57-2C0A-4EC2-A5DF-678D2F62F281}"/>
              </a:ext>
            </a:extLst>
          </p:cNvPr>
          <p:cNvSpPr txBox="1"/>
          <p:nvPr/>
        </p:nvSpPr>
        <p:spPr>
          <a:xfrm>
            <a:off x="239053" y="6360395"/>
            <a:ext cx="3864973" cy="215444"/>
          </a:xfrm>
          <a:prstGeom prst="rect">
            <a:avLst/>
          </a:prstGeom>
          <a:noFill/>
          <a:ln w="19050">
            <a:solidFill>
              <a:srgbClr val="D4953E"/>
            </a:solidFill>
          </a:ln>
        </p:spPr>
        <p:txBody>
          <a:bodyPr wrap="square">
            <a:spAutoFit/>
          </a:bodyPr>
          <a:lstStyle/>
          <a:p>
            <a:pPr algn="ctr"/>
            <a:r>
              <a:rPr lang="en-AU" sz="800">
                <a:solidFill>
                  <a:srgbClr val="4C4C4E"/>
                </a:solidFill>
                <a:effectLst/>
                <a:latin typeface="Raleway" panose="020B0003030101060003" pitchFamily="34" charset="0"/>
                <a:ea typeface="Calibri" panose="020F0502020204030204" pitchFamily="34" charset="0"/>
                <a:cs typeface="Times New Roman" panose="02020603050405020304" pitchFamily="18" charset="0"/>
              </a:rPr>
              <a:t>Lepidolite mineralised pegmatite dyke and lithium mica at Marble Bar</a:t>
            </a:r>
            <a:endParaRPr lang="en-AU" sz="800">
              <a:solidFill>
                <a:srgbClr val="4C4C4E"/>
              </a:solidFill>
              <a:latin typeface="Raleway" panose="020B0003030101060003" pitchFamily="34" charset="0"/>
            </a:endParaRPr>
          </a:p>
        </p:txBody>
      </p:sp>
    </p:spTree>
    <p:extLst>
      <p:ext uri="{BB962C8B-B14F-4D97-AF65-F5344CB8AC3E}">
        <p14:creationId xmlns:p14="http://schemas.microsoft.com/office/powerpoint/2010/main" val="1582040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763-F92B-3746-84AF-C5E5A4C1991D}"/>
              </a:ext>
            </a:extLst>
          </p:cNvPr>
          <p:cNvSpPr>
            <a:spLocks noGrp="1"/>
          </p:cNvSpPr>
          <p:nvPr>
            <p:ph type="title"/>
          </p:nvPr>
        </p:nvSpPr>
        <p:spPr/>
        <p:txBody>
          <a:bodyPr/>
          <a:lstStyle/>
          <a:p>
            <a:r>
              <a:rPr lang="en-AU" sz="2400"/>
              <a:t>ASX </a:t>
            </a:r>
            <a:r>
              <a:rPr lang="en-AU" sz="2400">
                <a:solidFill>
                  <a:srgbClr val="D4953E"/>
                </a:solidFill>
              </a:rPr>
              <a:t>Gold</a:t>
            </a:r>
            <a:r>
              <a:rPr lang="en-AU" sz="2400"/>
              <a:t> Peer Valuations</a:t>
            </a:r>
            <a:r>
              <a:rPr lang="en-AU" sz="1400" baseline="30000"/>
              <a:t>1</a:t>
            </a:r>
          </a:p>
        </p:txBody>
      </p:sp>
      <p:sp>
        <p:nvSpPr>
          <p:cNvPr id="4" name="Slide Number Placeholder 3">
            <a:extLst>
              <a:ext uri="{FF2B5EF4-FFF2-40B4-BE49-F238E27FC236}">
                <a16:creationId xmlns:a16="http://schemas.microsoft.com/office/drawing/2014/main" id="{1EFEE861-BBE8-504C-976C-EA030F9D457A}"/>
              </a:ext>
            </a:extLst>
          </p:cNvPr>
          <p:cNvSpPr>
            <a:spLocks noGrp="1"/>
          </p:cNvSpPr>
          <p:nvPr>
            <p:ph type="sldNum" sz="quarter" idx="12"/>
          </p:nvPr>
        </p:nvSpPr>
        <p:spPr/>
        <p:txBody>
          <a:bodyPr/>
          <a:lstStyle/>
          <a:p>
            <a:pPr algn="l"/>
            <a:fld id="{86ED1DEE-277D-8842-AF38-FF3A44C5AAD5}" type="slidenum">
              <a:rPr lang="en-US" smtClean="0"/>
              <a:pPr algn="l"/>
              <a:t>15</a:t>
            </a:fld>
            <a:endParaRPr lang="en-US"/>
          </a:p>
        </p:txBody>
      </p:sp>
      <p:sp>
        <p:nvSpPr>
          <p:cNvPr id="9" name="TextBox 21">
            <a:extLst>
              <a:ext uri="{FF2B5EF4-FFF2-40B4-BE49-F238E27FC236}">
                <a16:creationId xmlns:a16="http://schemas.microsoft.com/office/drawing/2014/main" id="{05CACC63-ED3C-4C70-B496-06EE380D45BA}"/>
              </a:ext>
            </a:extLst>
          </p:cNvPr>
          <p:cNvSpPr txBox="1"/>
          <p:nvPr/>
        </p:nvSpPr>
        <p:spPr>
          <a:xfrm>
            <a:off x="469900" y="6617446"/>
            <a:ext cx="6094378" cy="200055"/>
          </a:xfrm>
          <a:prstGeom prst="rect">
            <a:avLst/>
          </a:prstGeom>
          <a:noFill/>
        </p:spPr>
        <p:txBody>
          <a:bodyPr wrap="square"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700" spc="5">
                <a:solidFill>
                  <a:srgbClr val="4C4C4E"/>
                </a:solidFill>
                <a:latin typeface="Raleway" panose="020B0003030101060003" pitchFamily="34" charset="0"/>
                <a:ea typeface="Roboto Light" panose="02000000000000000000" pitchFamily="2" charset="0"/>
                <a:cs typeface="Roboto Light"/>
              </a:rPr>
              <a:t>1. Source data provided in Appendix 1    2. Includes Measured, Indicated and Inferred Mineral Resources </a:t>
            </a:r>
            <a:endParaRPr lang="en-AU" sz="700">
              <a:solidFill>
                <a:srgbClr val="4C4C4E"/>
              </a:solidFill>
              <a:latin typeface="Raleway" panose="020B0003030101060003" pitchFamily="34" charset="0"/>
            </a:endParaRPr>
          </a:p>
        </p:txBody>
      </p:sp>
      <p:sp>
        <p:nvSpPr>
          <p:cNvPr id="15" name="TextBox 14">
            <a:extLst>
              <a:ext uri="{FF2B5EF4-FFF2-40B4-BE49-F238E27FC236}">
                <a16:creationId xmlns:a16="http://schemas.microsoft.com/office/drawing/2014/main" id="{81089E40-B184-4C30-9E03-61C152F4C9CD}"/>
              </a:ext>
            </a:extLst>
          </p:cNvPr>
          <p:cNvSpPr txBox="1"/>
          <p:nvPr/>
        </p:nvSpPr>
        <p:spPr>
          <a:xfrm>
            <a:off x="276624" y="6094832"/>
            <a:ext cx="8004733" cy="307777"/>
          </a:xfrm>
          <a:prstGeom prst="rect">
            <a:avLst/>
          </a:prstGeom>
          <a:noFill/>
        </p:spPr>
        <p:txBody>
          <a:bodyPr wrap="square" rtlCol="0">
            <a:spAutoFit/>
          </a:bodyPr>
          <a:lstStyle/>
          <a:p>
            <a:r>
              <a:rPr lang="en-AU" sz="1400" b="1">
                <a:solidFill>
                  <a:srgbClr val="D4953E"/>
                </a:solidFill>
                <a:latin typeface="Raleway" panose="020B0003030101060003" pitchFamily="34" charset="0"/>
              </a:rPr>
              <a:t>Note: Nil ounce value allocated to Kalamazoo’s Lithium, Pilbara or Victorian Gold Projects </a:t>
            </a:r>
          </a:p>
        </p:txBody>
      </p:sp>
      <p:graphicFrame>
        <p:nvGraphicFramePr>
          <p:cNvPr id="16" name="Content Placeholder 4">
            <a:extLst>
              <a:ext uri="{FF2B5EF4-FFF2-40B4-BE49-F238E27FC236}">
                <a16:creationId xmlns:a16="http://schemas.microsoft.com/office/drawing/2014/main" id="{1FE13DD0-9C30-4C0D-B822-4DB0A531B707}"/>
              </a:ext>
            </a:extLst>
          </p:cNvPr>
          <p:cNvGraphicFramePr>
            <a:graphicFrameLocks noGrp="1"/>
          </p:cNvGraphicFramePr>
          <p:nvPr>
            <p:ph idx="1"/>
            <p:extLst>
              <p:ext uri="{D42A27DB-BD31-4B8C-83A1-F6EECF244321}">
                <p14:modId xmlns:p14="http://schemas.microsoft.com/office/powerpoint/2010/main" val="2917755473"/>
              </p:ext>
            </p:extLst>
          </p:nvPr>
        </p:nvGraphicFramePr>
        <p:xfrm>
          <a:off x="154781" y="753268"/>
          <a:ext cx="8834438" cy="5351463"/>
        </p:xfrm>
        <a:graphic>
          <a:graphicData uri="http://schemas.openxmlformats.org/drawingml/2006/chart">
            <c:chart xmlns:c="http://schemas.openxmlformats.org/drawingml/2006/chart" xmlns:r="http://schemas.openxmlformats.org/officeDocument/2006/relationships" r:id="rId2"/>
          </a:graphicData>
        </a:graphic>
      </p:graphicFrame>
      <p:cxnSp>
        <p:nvCxnSpPr>
          <p:cNvPr id="17" name="Straight Connector 16">
            <a:extLst>
              <a:ext uri="{FF2B5EF4-FFF2-40B4-BE49-F238E27FC236}">
                <a16:creationId xmlns:a16="http://schemas.microsoft.com/office/drawing/2014/main" id="{5FE4A70F-8F88-4083-B2E5-92740E26A800}"/>
              </a:ext>
            </a:extLst>
          </p:cNvPr>
          <p:cNvCxnSpPr>
            <a:cxnSpLocks/>
          </p:cNvCxnSpPr>
          <p:nvPr/>
        </p:nvCxnSpPr>
        <p:spPr>
          <a:xfrm>
            <a:off x="706931" y="3835939"/>
            <a:ext cx="7952685" cy="0"/>
          </a:xfrm>
          <a:prstGeom prst="line">
            <a:avLst/>
          </a:prstGeom>
          <a:ln w="12700">
            <a:solidFill>
              <a:srgbClr val="D4953E"/>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1" name="Chart 20">
            <a:extLst>
              <a:ext uri="{FF2B5EF4-FFF2-40B4-BE49-F238E27FC236}">
                <a16:creationId xmlns:a16="http://schemas.microsoft.com/office/drawing/2014/main" id="{43AB0198-4A14-45D4-92B7-0E1EF43C4C93}"/>
              </a:ext>
            </a:extLst>
          </p:cNvPr>
          <p:cNvGraphicFramePr>
            <a:graphicFrameLocks/>
          </p:cNvGraphicFramePr>
          <p:nvPr>
            <p:extLst>
              <p:ext uri="{D42A27DB-BD31-4B8C-83A1-F6EECF244321}">
                <p14:modId xmlns:p14="http://schemas.microsoft.com/office/powerpoint/2010/main" val="2512591845"/>
              </p:ext>
            </p:extLst>
          </p:nvPr>
        </p:nvGraphicFramePr>
        <p:xfrm>
          <a:off x="154781" y="871691"/>
          <a:ext cx="8657184" cy="5223141"/>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9">
            <a:extLst>
              <a:ext uri="{FF2B5EF4-FFF2-40B4-BE49-F238E27FC236}">
                <a16:creationId xmlns:a16="http://schemas.microsoft.com/office/drawing/2014/main" id="{C446531B-D480-4F42-A399-C5791FBE99C2}"/>
              </a:ext>
            </a:extLst>
          </p:cNvPr>
          <p:cNvSpPr txBox="1"/>
          <p:nvPr/>
        </p:nvSpPr>
        <p:spPr>
          <a:xfrm>
            <a:off x="8339365" y="3712828"/>
            <a:ext cx="640501" cy="246221"/>
          </a:xfrm>
          <a:prstGeom prst="rect">
            <a:avLst/>
          </a:prstGeom>
          <a:solidFill>
            <a:schemeClr val="bg1"/>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1000" b="1">
                <a:solidFill>
                  <a:srgbClr val="D4953E"/>
                </a:solidFill>
                <a:latin typeface="Raleway" panose="020B0003030101060003" pitchFamily="34" charset="0"/>
              </a:rPr>
              <a:t>$94 Av</a:t>
            </a:r>
            <a:r>
              <a:rPr lang="en-AU" sz="800">
                <a:latin typeface="Raleway" panose="020B0003030101060003" pitchFamily="34" charset="0"/>
              </a:rPr>
              <a:t>. </a:t>
            </a:r>
          </a:p>
        </p:txBody>
      </p:sp>
      <p:sp>
        <p:nvSpPr>
          <p:cNvPr id="24" name="TextBox 1">
            <a:extLst>
              <a:ext uri="{FF2B5EF4-FFF2-40B4-BE49-F238E27FC236}">
                <a16:creationId xmlns:a16="http://schemas.microsoft.com/office/drawing/2014/main" id="{A0139BC7-4A30-470C-98CC-3DFBDB17A9A5}"/>
              </a:ext>
            </a:extLst>
          </p:cNvPr>
          <p:cNvSpPr txBox="1"/>
          <p:nvPr/>
        </p:nvSpPr>
        <p:spPr>
          <a:xfrm rot="18900006">
            <a:off x="5775922" y="5442012"/>
            <a:ext cx="1421700" cy="224288"/>
          </a:xfrm>
          <a:prstGeom prst="rect">
            <a:avLst/>
          </a:prstGeom>
          <a:solidFill>
            <a:schemeClr val="bg1"/>
          </a:solid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AU" sz="900" b="1">
                <a:solidFill>
                  <a:srgbClr val="D4953E"/>
                </a:solidFill>
                <a:latin typeface="Raleway" panose="020B0003030101060003" pitchFamily="34" charset="0"/>
              </a:rPr>
              <a:t>Kalamazoo Resources</a:t>
            </a:r>
          </a:p>
        </p:txBody>
      </p:sp>
    </p:spTree>
    <p:extLst>
      <p:ext uri="{BB962C8B-B14F-4D97-AF65-F5344CB8AC3E}">
        <p14:creationId xmlns:p14="http://schemas.microsoft.com/office/powerpoint/2010/main" val="3786992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D8C7-2665-0A48-8D9F-448644DC311D}"/>
              </a:ext>
            </a:extLst>
          </p:cNvPr>
          <p:cNvSpPr>
            <a:spLocks noGrp="1"/>
          </p:cNvSpPr>
          <p:nvPr>
            <p:ph type="title"/>
          </p:nvPr>
        </p:nvSpPr>
        <p:spPr/>
        <p:txBody>
          <a:bodyPr/>
          <a:lstStyle/>
          <a:p>
            <a:r>
              <a:rPr lang="en-AU" sz="2400"/>
              <a:t>Investment Highlights</a:t>
            </a:r>
          </a:p>
        </p:txBody>
      </p:sp>
      <p:sp>
        <p:nvSpPr>
          <p:cNvPr id="4" name="Slide Number Placeholder 3">
            <a:extLst>
              <a:ext uri="{FF2B5EF4-FFF2-40B4-BE49-F238E27FC236}">
                <a16:creationId xmlns:a16="http://schemas.microsoft.com/office/drawing/2014/main" id="{C11E3336-840C-D142-B0A2-D21A9C067A47}"/>
              </a:ext>
            </a:extLst>
          </p:cNvPr>
          <p:cNvSpPr>
            <a:spLocks noGrp="1"/>
          </p:cNvSpPr>
          <p:nvPr>
            <p:ph type="sldNum" sz="quarter" idx="12"/>
          </p:nvPr>
        </p:nvSpPr>
        <p:spPr/>
        <p:txBody>
          <a:bodyPr/>
          <a:lstStyle/>
          <a:p>
            <a:pPr algn="l"/>
            <a:fld id="{86ED1DEE-277D-8842-AF38-FF3A44C5AAD5}" type="slidenum">
              <a:rPr lang="en-US" smtClean="0"/>
              <a:pPr algn="l"/>
              <a:t>16</a:t>
            </a:fld>
            <a:endParaRPr lang="en-US"/>
          </a:p>
        </p:txBody>
      </p:sp>
      <p:sp>
        <p:nvSpPr>
          <p:cNvPr id="5" name="Content Placeholder 2">
            <a:extLst>
              <a:ext uri="{FF2B5EF4-FFF2-40B4-BE49-F238E27FC236}">
                <a16:creationId xmlns:a16="http://schemas.microsoft.com/office/drawing/2014/main" id="{69009D50-543D-B546-98DB-9AB6BDF1AD29}"/>
              </a:ext>
            </a:extLst>
          </p:cNvPr>
          <p:cNvSpPr>
            <a:spLocks noGrp="1"/>
          </p:cNvSpPr>
          <p:nvPr>
            <p:ph idx="1"/>
          </p:nvPr>
        </p:nvSpPr>
        <p:spPr>
          <a:xfrm>
            <a:off x="184149" y="972264"/>
            <a:ext cx="8959851" cy="2682545"/>
          </a:xfrm>
        </p:spPr>
        <p:txBody>
          <a:bodyPr>
            <a:noAutofit/>
          </a:bodyPr>
          <a:lstStyle/>
          <a:p>
            <a:pPr marL="358775" indent="-358775">
              <a:lnSpc>
                <a:spcPct val="200000"/>
              </a:lnSpc>
              <a:spcBef>
                <a:spcPts val="0"/>
              </a:spcBef>
              <a:buClr>
                <a:srgbClr val="D4953E"/>
              </a:buClr>
              <a:buSzPct val="150000"/>
              <a:buFont typeface="Wingdings" pitchFamily="2" charset="2"/>
              <a:buChar char="ü"/>
            </a:pPr>
            <a:r>
              <a:rPr lang="en-US" sz="1500">
                <a:latin typeface="Raleway" panose="020B0003030101060003" pitchFamily="34" charset="0"/>
                <a:ea typeface="Roboto Light" panose="02000000000000000000" pitchFamily="2" charset="0"/>
              </a:rPr>
              <a:t>Major assets in two of the most highly rated gold and lithium provinces in the world today</a:t>
            </a:r>
          </a:p>
          <a:p>
            <a:pPr marL="358775" indent="-358775">
              <a:lnSpc>
                <a:spcPct val="200000"/>
              </a:lnSpc>
              <a:spcBef>
                <a:spcPts val="0"/>
              </a:spcBef>
              <a:buClr>
                <a:srgbClr val="D4953E"/>
              </a:buClr>
              <a:buSzPct val="150000"/>
              <a:buFont typeface="Wingdings" pitchFamily="2" charset="2"/>
              <a:buChar char="ü"/>
            </a:pPr>
            <a:r>
              <a:rPr lang="en-US" sz="1500">
                <a:latin typeface="Raleway" panose="020B0003030101060003" pitchFamily="34" charset="0"/>
                <a:ea typeface="Roboto Light" panose="02000000000000000000" pitchFamily="2" charset="0"/>
              </a:rPr>
              <a:t>Ashburton Gold Project – expanding </a:t>
            </a:r>
            <a:r>
              <a:rPr lang="en-US" sz="1500" b="1">
                <a:solidFill>
                  <a:srgbClr val="D4953E"/>
                </a:solidFill>
                <a:latin typeface="Raleway" panose="020B0003030101060003" pitchFamily="34" charset="0"/>
                <a:ea typeface="Roboto Light" panose="02000000000000000000" pitchFamily="2" charset="0"/>
              </a:rPr>
              <a:t>1.65Moz @ 2.5g/t Au </a:t>
            </a:r>
            <a:r>
              <a:rPr lang="en-US" sz="1500">
                <a:latin typeface="Raleway" panose="020B0003030101060003" pitchFamily="34" charset="0"/>
                <a:ea typeface="Roboto Light" panose="02000000000000000000" pitchFamily="2" charset="0"/>
              </a:rPr>
              <a:t>resource and development pathway</a:t>
            </a:r>
            <a:r>
              <a:rPr lang="en-US" sz="1500" baseline="30000">
                <a:latin typeface="Raleway" panose="020B0003030101060003" pitchFamily="34" charset="0"/>
                <a:ea typeface="Roboto Light" panose="02000000000000000000" pitchFamily="2" charset="0"/>
              </a:rPr>
              <a:t>1</a:t>
            </a:r>
          </a:p>
          <a:p>
            <a:pPr marL="358775" indent="-358775">
              <a:lnSpc>
                <a:spcPct val="200000"/>
              </a:lnSpc>
              <a:spcBef>
                <a:spcPts val="0"/>
              </a:spcBef>
              <a:buClr>
                <a:srgbClr val="D4953E"/>
              </a:buClr>
              <a:buSzPct val="150000"/>
              <a:buFont typeface="Wingdings" pitchFamily="2" charset="2"/>
              <a:buChar char="ü"/>
            </a:pPr>
            <a:r>
              <a:rPr lang="en-US" sz="1500">
                <a:latin typeface="Raleway" panose="020B0003030101060003" pitchFamily="34" charset="0"/>
                <a:ea typeface="Roboto Light" panose="02000000000000000000" pitchFamily="2" charset="0"/>
              </a:rPr>
              <a:t>Major SQM JV exploration underway at DOM’s Hill and Marble Bar Lithium Projects </a:t>
            </a:r>
          </a:p>
          <a:p>
            <a:pPr marL="358775" indent="-358775">
              <a:lnSpc>
                <a:spcPct val="200000"/>
              </a:lnSpc>
              <a:spcBef>
                <a:spcPts val="0"/>
              </a:spcBef>
              <a:buSzPct val="150000"/>
              <a:buFont typeface="Wingdings" pitchFamily="2" charset="2"/>
              <a:buChar char="ü"/>
            </a:pPr>
            <a:r>
              <a:rPr lang="en-US" sz="1500">
                <a:latin typeface="Raleway" panose="020B0003030101060003" pitchFamily="34" charset="0"/>
                <a:ea typeface="Roboto Light" panose="02000000000000000000" pitchFamily="2" charset="0"/>
              </a:rPr>
              <a:t>Searching for the next Victorian world-class gold discovery </a:t>
            </a:r>
            <a:r>
              <a:rPr lang="en-US" sz="1500" err="1">
                <a:latin typeface="Raleway" panose="020B0003030101060003" pitchFamily="34" charset="0"/>
                <a:ea typeface="Roboto Light" panose="02000000000000000000" pitchFamily="2" charset="0"/>
              </a:rPr>
              <a:t>utilising</a:t>
            </a:r>
            <a:r>
              <a:rPr lang="en-US" sz="1500">
                <a:latin typeface="Raleway" panose="020B0003030101060003" pitchFamily="34" charset="0"/>
                <a:ea typeface="Roboto Light" panose="02000000000000000000" pitchFamily="2" charset="0"/>
              </a:rPr>
              <a:t> latest technologies</a:t>
            </a:r>
          </a:p>
          <a:p>
            <a:pPr marL="358775" indent="-358775">
              <a:lnSpc>
                <a:spcPct val="200000"/>
              </a:lnSpc>
              <a:spcBef>
                <a:spcPts val="0"/>
              </a:spcBef>
              <a:buClr>
                <a:srgbClr val="D4953E"/>
              </a:buClr>
              <a:buSzPct val="150000"/>
              <a:buFont typeface="Wingdings" pitchFamily="2" charset="2"/>
              <a:buChar char="ü"/>
            </a:pPr>
            <a:r>
              <a:rPr lang="en-US" sz="1500">
                <a:latin typeface="Raleway" panose="020B0003030101060003" pitchFamily="34" charset="0"/>
                <a:ea typeface="Roboto Light" panose="02000000000000000000" pitchFamily="2" charset="0"/>
              </a:rPr>
              <a:t>Eric Sprott and Novo Resources are strategic cornerstone investors</a:t>
            </a:r>
          </a:p>
          <a:p>
            <a:pPr marL="358775" indent="-358775">
              <a:lnSpc>
                <a:spcPct val="200000"/>
              </a:lnSpc>
              <a:spcBef>
                <a:spcPts val="0"/>
              </a:spcBef>
              <a:buClr>
                <a:srgbClr val="D4953E"/>
              </a:buClr>
              <a:buSzPct val="150000"/>
              <a:buFont typeface="Wingdings" pitchFamily="2" charset="2"/>
              <a:buChar char="ü"/>
            </a:pPr>
            <a:r>
              <a:rPr lang="en-US" sz="1500">
                <a:latin typeface="Raleway" panose="020B0003030101060003" pitchFamily="34" charset="0"/>
                <a:ea typeface="Roboto Light" panose="02000000000000000000" pitchFamily="2" charset="0"/>
              </a:rPr>
              <a:t>Fully funded with </a:t>
            </a:r>
            <a:r>
              <a:rPr lang="en-US" sz="1500" b="1">
                <a:solidFill>
                  <a:srgbClr val="D4953E"/>
                </a:solidFill>
                <a:latin typeface="Raleway" panose="020B0003030101060003" pitchFamily="34" charset="0"/>
                <a:ea typeface="Roboto Light" panose="02000000000000000000" pitchFamily="2" charset="0"/>
              </a:rPr>
              <a:t>$4.9m </a:t>
            </a:r>
            <a:r>
              <a:rPr lang="en-US" sz="1500">
                <a:latin typeface="Raleway" panose="020B0003030101060003" pitchFamily="34" charset="0"/>
                <a:ea typeface="Roboto Light" panose="02000000000000000000" pitchFamily="2" charset="0"/>
              </a:rPr>
              <a:t>cash and stock</a:t>
            </a:r>
            <a:r>
              <a:rPr lang="en-US" sz="1500" baseline="30000">
                <a:latin typeface="Raleway" panose="020B0003030101060003" pitchFamily="34" charset="0"/>
                <a:ea typeface="Roboto Light" panose="02000000000000000000" pitchFamily="2" charset="0"/>
              </a:rPr>
              <a:t>2</a:t>
            </a:r>
          </a:p>
          <a:p>
            <a:pPr marL="358775" indent="-358775">
              <a:lnSpc>
                <a:spcPct val="100000"/>
              </a:lnSpc>
              <a:spcBef>
                <a:spcPts val="1200"/>
              </a:spcBef>
              <a:buClr>
                <a:srgbClr val="D4953E"/>
              </a:buClr>
              <a:buSzPct val="150000"/>
              <a:buFont typeface="Wingdings" pitchFamily="2" charset="2"/>
              <a:buChar char="ü"/>
            </a:pPr>
            <a:r>
              <a:rPr lang="en-US" sz="1500">
                <a:latin typeface="Raleway" panose="020B0003030101060003" pitchFamily="34" charset="0"/>
                <a:ea typeface="Roboto Light" panose="02000000000000000000" pitchFamily="2" charset="0"/>
              </a:rPr>
              <a:t>Building on past work, major 2022 exploration/drilling programs are underway across portfolio</a:t>
            </a:r>
          </a:p>
        </p:txBody>
      </p:sp>
      <p:sp>
        <p:nvSpPr>
          <p:cNvPr id="6" name="TextBox 5">
            <a:extLst>
              <a:ext uri="{FF2B5EF4-FFF2-40B4-BE49-F238E27FC236}">
                <a16:creationId xmlns:a16="http://schemas.microsoft.com/office/drawing/2014/main" id="{540056D6-E63B-174C-8AC7-9A29B91E20C6}"/>
              </a:ext>
            </a:extLst>
          </p:cNvPr>
          <p:cNvSpPr txBox="1"/>
          <p:nvPr/>
        </p:nvSpPr>
        <p:spPr>
          <a:xfrm>
            <a:off x="547872" y="6617446"/>
            <a:ext cx="6094378" cy="200055"/>
          </a:xfrm>
          <a:prstGeom prst="rect">
            <a:avLst/>
          </a:prstGeom>
          <a:noFill/>
        </p:spPr>
        <p:txBody>
          <a:bodyPr wrap="square">
            <a:spAutoFit/>
          </a:bodyPr>
          <a:lstStyle/>
          <a:p>
            <a:r>
              <a:rPr lang="en-GB" sz="700" spc="5">
                <a:solidFill>
                  <a:srgbClr val="4C4C4E"/>
                </a:solidFill>
                <a:latin typeface="Raleway" panose="020B0003030101060003" pitchFamily="34" charset="0"/>
                <a:ea typeface="Roboto Light" panose="02000000000000000000" pitchFamily="2" charset="0"/>
                <a:cs typeface="Roboto Light"/>
              </a:rPr>
              <a:t>1. ASX: KZR 23 June 2020  and ASX: KZR 5 January 2021    2. ASX: KZR 23 September 2020</a:t>
            </a:r>
            <a:endParaRPr lang="en-AU" sz="700">
              <a:solidFill>
                <a:srgbClr val="4C4C4E"/>
              </a:solidFill>
              <a:latin typeface="Raleway" panose="020B0003030101060003" pitchFamily="34" charset="0"/>
            </a:endParaRPr>
          </a:p>
        </p:txBody>
      </p:sp>
      <p:grpSp>
        <p:nvGrpSpPr>
          <p:cNvPr id="7" name="Group 6">
            <a:extLst>
              <a:ext uri="{FF2B5EF4-FFF2-40B4-BE49-F238E27FC236}">
                <a16:creationId xmlns:a16="http://schemas.microsoft.com/office/drawing/2014/main" id="{8645780D-1E6D-B54F-98FA-D02D8E939FE9}"/>
              </a:ext>
            </a:extLst>
          </p:cNvPr>
          <p:cNvGrpSpPr/>
          <p:nvPr/>
        </p:nvGrpSpPr>
        <p:grpSpPr>
          <a:xfrm>
            <a:off x="0" y="4079938"/>
            <a:ext cx="9144000" cy="2254886"/>
            <a:chOff x="0" y="2579471"/>
            <a:chExt cx="9144000" cy="2254886"/>
          </a:xfrm>
        </p:grpSpPr>
        <p:sp>
          <p:nvSpPr>
            <p:cNvPr id="8" name="TextBox 7">
              <a:extLst>
                <a:ext uri="{FF2B5EF4-FFF2-40B4-BE49-F238E27FC236}">
                  <a16:creationId xmlns:a16="http://schemas.microsoft.com/office/drawing/2014/main" id="{D29F64DC-C2D3-334D-BE03-7CFA340FC2AA}"/>
                </a:ext>
              </a:extLst>
            </p:cNvPr>
            <p:cNvSpPr txBox="1"/>
            <p:nvPr/>
          </p:nvSpPr>
          <p:spPr>
            <a:xfrm>
              <a:off x="0" y="2579471"/>
              <a:ext cx="9144000" cy="2254886"/>
            </a:xfrm>
            <a:prstGeom prst="rect">
              <a:avLst/>
            </a:prstGeom>
            <a:solidFill>
              <a:srgbClr val="D4953E"/>
            </a:solidFill>
          </p:spPr>
          <p:txBody>
            <a:bodyPr wrap="square" lIns="180000" anchor="ctr" anchorCtr="0">
              <a:noAutofit/>
            </a:bodyPr>
            <a:lstStyle/>
            <a:p>
              <a:pPr>
                <a:lnSpc>
                  <a:spcPct val="114000"/>
                </a:lnSpc>
                <a:buClr>
                  <a:schemeClr val="bg1"/>
                </a:buClr>
              </a:pPr>
              <a:endParaRPr lang="en-AU" sz="1200">
                <a:solidFill>
                  <a:schemeClr val="bg1"/>
                </a:solidFill>
                <a:latin typeface="Raleway" panose="020B0003030101060003" pitchFamily="34" charset="0"/>
                <a:ea typeface="Calibri" panose="020F0502020204030204" pitchFamily="34" charset="0"/>
              </a:endParaRPr>
            </a:p>
          </p:txBody>
        </p:sp>
        <p:sp>
          <p:nvSpPr>
            <p:cNvPr id="10" name="TextBox 9">
              <a:extLst>
                <a:ext uri="{FF2B5EF4-FFF2-40B4-BE49-F238E27FC236}">
                  <a16:creationId xmlns:a16="http://schemas.microsoft.com/office/drawing/2014/main" id="{875B769C-E131-C542-9442-32BE0CC1E240}"/>
                </a:ext>
              </a:extLst>
            </p:cNvPr>
            <p:cNvSpPr txBox="1"/>
            <p:nvPr/>
          </p:nvSpPr>
          <p:spPr>
            <a:xfrm>
              <a:off x="146050" y="2720701"/>
              <a:ext cx="8864385" cy="1982165"/>
            </a:xfrm>
            <a:prstGeom prst="rect">
              <a:avLst/>
            </a:prstGeom>
            <a:solidFill>
              <a:schemeClr val="bg1"/>
            </a:solidFill>
          </p:spPr>
          <p:txBody>
            <a:bodyPr wrap="square" lIns="180000" anchor="ctr" anchorCtr="0">
              <a:noAutofit/>
            </a:bodyPr>
            <a:lstStyle/>
            <a:p>
              <a:pPr>
                <a:lnSpc>
                  <a:spcPct val="114000"/>
                </a:lnSpc>
                <a:buClr>
                  <a:schemeClr val="bg1"/>
                </a:buClr>
              </a:pPr>
              <a:endParaRPr lang="en-AU" sz="1200">
                <a:solidFill>
                  <a:schemeClr val="bg1"/>
                </a:solidFill>
                <a:latin typeface="Raleway" panose="020B0003030101060003" pitchFamily="34" charset="0"/>
                <a:ea typeface="Calibri" panose="020F0502020204030204" pitchFamily="34" charset="0"/>
              </a:endParaRPr>
            </a:p>
          </p:txBody>
        </p:sp>
      </p:grpSp>
      <p:pic>
        <p:nvPicPr>
          <p:cNvPr id="14" name="Picture 13">
            <a:extLst>
              <a:ext uri="{FF2B5EF4-FFF2-40B4-BE49-F238E27FC236}">
                <a16:creationId xmlns:a16="http://schemas.microsoft.com/office/drawing/2014/main" id="{E1772FA5-0053-40E5-9735-0AB1620E7E5B}"/>
              </a:ext>
            </a:extLst>
          </p:cNvPr>
          <p:cNvPicPr>
            <a:picLocks noChangeAspect="1"/>
          </p:cNvPicPr>
          <p:nvPr/>
        </p:nvPicPr>
        <p:blipFill rotWithShape="1">
          <a:blip r:embed="rId2"/>
          <a:srcRect l="32359" t="34599" r="40566" b="37344"/>
          <a:stretch/>
        </p:blipFill>
        <p:spPr>
          <a:xfrm>
            <a:off x="1028077" y="4365125"/>
            <a:ext cx="3069915" cy="1789459"/>
          </a:xfrm>
          <a:prstGeom prst="rect">
            <a:avLst/>
          </a:prstGeom>
        </p:spPr>
      </p:pic>
      <p:pic>
        <p:nvPicPr>
          <p:cNvPr id="13" name="Picture 12">
            <a:extLst>
              <a:ext uri="{FF2B5EF4-FFF2-40B4-BE49-F238E27FC236}">
                <a16:creationId xmlns:a16="http://schemas.microsoft.com/office/drawing/2014/main" id="{08DFF1A6-B103-4E66-AC72-267C54FDE7F8}"/>
              </a:ext>
            </a:extLst>
          </p:cNvPr>
          <p:cNvPicPr>
            <a:picLocks noChangeAspect="1"/>
          </p:cNvPicPr>
          <p:nvPr/>
        </p:nvPicPr>
        <p:blipFill rotWithShape="1">
          <a:blip r:embed="rId3"/>
          <a:srcRect l="32264" t="33201" r="32830" b="37155"/>
          <a:stretch/>
        </p:blipFill>
        <p:spPr>
          <a:xfrm>
            <a:off x="4244042" y="4221167"/>
            <a:ext cx="4149346" cy="1982165"/>
          </a:xfrm>
          <a:prstGeom prst="rect">
            <a:avLst/>
          </a:prstGeom>
        </p:spPr>
      </p:pic>
    </p:spTree>
    <p:extLst>
      <p:ext uri="{BB962C8B-B14F-4D97-AF65-F5344CB8AC3E}">
        <p14:creationId xmlns:p14="http://schemas.microsoft.com/office/powerpoint/2010/main" val="2487219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E927A8-3338-B947-81D9-4C17F7A46F8D}"/>
              </a:ext>
            </a:extLst>
          </p:cNvPr>
          <p:cNvPicPr>
            <a:picLocks noChangeAspect="1"/>
          </p:cNvPicPr>
          <p:nvPr/>
        </p:nvPicPr>
        <p:blipFill rotWithShape="1">
          <a:blip r:embed="rId2"/>
          <a:srcRect l="15484" t="4477" r="11528" b="400"/>
          <a:stretch/>
        </p:blipFill>
        <p:spPr>
          <a:xfrm>
            <a:off x="0" y="0"/>
            <a:ext cx="9144000" cy="6858000"/>
          </a:xfrm>
          <a:prstGeom prst="rect">
            <a:avLst/>
          </a:prstGeom>
        </p:spPr>
      </p:pic>
      <p:sp>
        <p:nvSpPr>
          <p:cNvPr id="23" name="TextBox 22">
            <a:extLst>
              <a:ext uri="{FF2B5EF4-FFF2-40B4-BE49-F238E27FC236}">
                <a16:creationId xmlns:a16="http://schemas.microsoft.com/office/drawing/2014/main" id="{44B9E7E0-83B5-3246-8CDC-81FCFA9D57EC}"/>
              </a:ext>
            </a:extLst>
          </p:cNvPr>
          <p:cNvSpPr txBox="1"/>
          <p:nvPr/>
        </p:nvSpPr>
        <p:spPr>
          <a:xfrm>
            <a:off x="0" y="0"/>
            <a:ext cx="9144000" cy="6858000"/>
          </a:xfrm>
          <a:prstGeom prst="rect">
            <a:avLst/>
          </a:prstGeom>
          <a:solidFill>
            <a:schemeClr val="tx1">
              <a:alpha val="40000"/>
            </a:schemeClr>
          </a:solidFill>
        </p:spPr>
        <p:txBody>
          <a:bodyPr wrap="square" lIns="540000" tIns="3060000" rtlCol="0" anchor="t" anchorCtr="0">
            <a:noAutofit/>
          </a:bodyPr>
          <a:lstStyle/>
          <a:p>
            <a:pPr marL="6350"/>
            <a:r>
              <a:rPr lang="en-AU" sz="2800" b="1">
                <a:solidFill>
                  <a:schemeClr val="bg1"/>
                </a:solidFill>
                <a:latin typeface="Raleway" panose="020B0003030101060003" pitchFamily="34" charset="0"/>
                <a:ea typeface="Roboto Light" panose="02000000000000000000" pitchFamily="2" charset="0"/>
              </a:rPr>
              <a:t>Contact Us</a:t>
            </a:r>
          </a:p>
        </p:txBody>
      </p:sp>
      <p:grpSp>
        <p:nvGrpSpPr>
          <p:cNvPr id="22" name="Group 21">
            <a:extLst>
              <a:ext uri="{FF2B5EF4-FFF2-40B4-BE49-F238E27FC236}">
                <a16:creationId xmlns:a16="http://schemas.microsoft.com/office/drawing/2014/main" id="{B6296C49-E5D6-2743-A0AB-6C4E8C1977B3}"/>
              </a:ext>
            </a:extLst>
          </p:cNvPr>
          <p:cNvGrpSpPr/>
          <p:nvPr/>
        </p:nvGrpSpPr>
        <p:grpSpPr>
          <a:xfrm>
            <a:off x="6349070" y="3088736"/>
            <a:ext cx="2420600" cy="899704"/>
            <a:chOff x="5885029" y="2245815"/>
            <a:chExt cx="3108688" cy="1155457"/>
          </a:xfrm>
        </p:grpSpPr>
        <p:pic>
          <p:nvPicPr>
            <p:cNvPr id="13" name="Picture 12">
              <a:extLst>
                <a:ext uri="{FF2B5EF4-FFF2-40B4-BE49-F238E27FC236}">
                  <a16:creationId xmlns:a16="http://schemas.microsoft.com/office/drawing/2014/main" id="{7BAAE2DB-EA75-AD43-A171-E02DE0F203B3}"/>
                </a:ext>
              </a:extLst>
            </p:cNvPr>
            <p:cNvPicPr>
              <a:picLocks noChangeAspect="1"/>
            </p:cNvPicPr>
            <p:nvPr/>
          </p:nvPicPr>
          <p:blipFill rotWithShape="1">
            <a:blip r:embed="rId3"/>
            <a:srcRect b="17910"/>
            <a:stretch/>
          </p:blipFill>
          <p:spPr>
            <a:xfrm>
              <a:off x="5974472" y="2312239"/>
              <a:ext cx="3019245" cy="774531"/>
            </a:xfrm>
            <a:prstGeom prst="rect">
              <a:avLst/>
            </a:prstGeom>
          </p:spPr>
        </p:pic>
        <p:pic>
          <p:nvPicPr>
            <p:cNvPr id="19" name="Picture 18">
              <a:extLst>
                <a:ext uri="{FF2B5EF4-FFF2-40B4-BE49-F238E27FC236}">
                  <a16:creationId xmlns:a16="http://schemas.microsoft.com/office/drawing/2014/main" id="{789190C3-5298-DE47-B4B3-52E2FCA140EB}"/>
                </a:ext>
              </a:extLst>
            </p:cNvPr>
            <p:cNvPicPr>
              <a:picLocks noChangeAspect="1"/>
            </p:cNvPicPr>
            <p:nvPr/>
          </p:nvPicPr>
          <p:blipFill>
            <a:blip r:embed="rId4"/>
            <a:stretch>
              <a:fillRect/>
            </a:stretch>
          </p:blipFill>
          <p:spPr>
            <a:xfrm>
              <a:off x="5885029" y="2245815"/>
              <a:ext cx="2902716" cy="774531"/>
            </a:xfrm>
            <a:prstGeom prst="rect">
              <a:avLst/>
            </a:prstGeom>
          </p:spPr>
        </p:pic>
        <p:sp>
          <p:nvSpPr>
            <p:cNvPr id="21" name="TextBox 20">
              <a:extLst>
                <a:ext uri="{FF2B5EF4-FFF2-40B4-BE49-F238E27FC236}">
                  <a16:creationId xmlns:a16="http://schemas.microsoft.com/office/drawing/2014/main" id="{34828F51-68F9-3A4D-AABE-665582ED0BEE}"/>
                </a:ext>
              </a:extLst>
            </p:cNvPr>
            <p:cNvSpPr txBox="1"/>
            <p:nvPr/>
          </p:nvSpPr>
          <p:spPr>
            <a:xfrm>
              <a:off x="6921918" y="3045532"/>
              <a:ext cx="1920794" cy="355740"/>
            </a:xfrm>
            <a:prstGeom prst="rect">
              <a:avLst/>
            </a:prstGeom>
            <a:noFill/>
          </p:spPr>
          <p:txBody>
            <a:bodyPr wrap="square" rtlCol="0">
              <a:spAutoFit/>
            </a:bodyPr>
            <a:lstStyle/>
            <a:p>
              <a:pPr algn="r"/>
              <a:r>
                <a:rPr lang="en-US" sz="1200">
                  <a:solidFill>
                    <a:schemeClr val="bg1"/>
                  </a:solidFill>
                  <a:latin typeface="Century Gothic" panose="020B0502020202020204" pitchFamily="34" charset="0"/>
                </a:rPr>
                <a:t>resources limited</a:t>
              </a:r>
            </a:p>
          </p:txBody>
        </p:sp>
      </p:grpSp>
      <p:sp>
        <p:nvSpPr>
          <p:cNvPr id="2" name="Rectangle 1">
            <a:extLst>
              <a:ext uri="{FF2B5EF4-FFF2-40B4-BE49-F238E27FC236}">
                <a16:creationId xmlns:a16="http://schemas.microsoft.com/office/drawing/2014/main" id="{5A6939C2-BB19-5547-A27C-63320A041060}"/>
              </a:ext>
            </a:extLst>
          </p:cNvPr>
          <p:cNvSpPr/>
          <p:nvPr/>
        </p:nvSpPr>
        <p:spPr>
          <a:xfrm>
            <a:off x="4132715" y="5626248"/>
            <a:ext cx="4519374" cy="780855"/>
          </a:xfrm>
          <a:prstGeom prst="rect">
            <a:avLst/>
          </a:prstGeom>
        </p:spPr>
        <p:txBody>
          <a:bodyPr wrap="square">
            <a:spAutoFit/>
          </a:bodyPr>
          <a:lstStyle/>
          <a:p>
            <a:pPr marL="446088" algn="r">
              <a:lnSpc>
                <a:spcPct val="114000"/>
              </a:lnSpc>
            </a:pPr>
            <a:r>
              <a:rPr lang="en-AU" sz="1000" dirty="0">
                <a:solidFill>
                  <a:schemeClr val="bg1"/>
                </a:solidFill>
                <a:latin typeface="Raleway" panose="020B0003030101060003" pitchFamily="34" charset="0"/>
              </a:rPr>
              <a:t>ACN: 150 026 850</a:t>
            </a:r>
          </a:p>
          <a:p>
            <a:pPr marL="446088" algn="r">
              <a:lnSpc>
                <a:spcPct val="114000"/>
              </a:lnSpc>
            </a:pPr>
            <a:r>
              <a:rPr lang="en-AU" sz="1000" dirty="0">
                <a:solidFill>
                  <a:schemeClr val="bg1"/>
                </a:solidFill>
                <a:latin typeface="Raleway" panose="020B0003030101060003" pitchFamily="34" charset="0"/>
              </a:rPr>
              <a:t>ASX: KZR</a:t>
            </a:r>
          </a:p>
          <a:p>
            <a:pPr marL="446088" algn="r">
              <a:lnSpc>
                <a:spcPct val="114000"/>
              </a:lnSpc>
            </a:pPr>
            <a:r>
              <a:rPr lang="en-AU" sz="1000" dirty="0">
                <a:solidFill>
                  <a:schemeClr val="bg1"/>
                </a:solidFill>
                <a:latin typeface="Raleway" panose="020B0003030101060003" pitchFamily="34" charset="0"/>
                <a:ea typeface="Roboto Light" panose="02000000000000000000" pitchFamily="2" charset="0"/>
              </a:rPr>
              <a:t>FRA: KR1</a:t>
            </a:r>
          </a:p>
          <a:p>
            <a:pPr marL="446088" algn="r">
              <a:lnSpc>
                <a:spcPct val="114000"/>
              </a:lnSpc>
            </a:pPr>
            <a:r>
              <a:rPr lang="en-AU" sz="1000" b="1" dirty="0">
                <a:solidFill>
                  <a:schemeClr val="bg1"/>
                </a:solidFill>
                <a:latin typeface="Raleway" panose="020B0003030101060003" pitchFamily="34" charset="0"/>
                <a:ea typeface="Roboto Light" panose="02000000000000000000" pitchFamily="2" charset="0"/>
              </a:rPr>
              <a:t>www.kzr.com</a:t>
            </a:r>
            <a:r>
              <a:rPr lang="en-AU" sz="1000" b="1">
                <a:solidFill>
                  <a:schemeClr val="bg1"/>
                </a:solidFill>
                <a:latin typeface="Raleway" panose="020B0003030101060003" pitchFamily="34" charset="0"/>
                <a:ea typeface="Roboto Light" panose="02000000000000000000" pitchFamily="2" charset="0"/>
              </a:rPr>
              <a:t>.au </a:t>
            </a:r>
            <a:endParaRPr lang="en-AU" sz="1050" b="1" dirty="0">
              <a:solidFill>
                <a:schemeClr val="bg1"/>
              </a:solidFill>
              <a:latin typeface="Raleway" panose="020B0003030101060003" pitchFamily="34" charset="0"/>
              <a:ea typeface="Roboto Light" panose="02000000000000000000" pitchFamily="2" charset="0"/>
            </a:endParaRPr>
          </a:p>
        </p:txBody>
      </p:sp>
      <p:sp>
        <p:nvSpPr>
          <p:cNvPr id="3" name="Rectangle 2">
            <a:extLst>
              <a:ext uri="{FF2B5EF4-FFF2-40B4-BE49-F238E27FC236}">
                <a16:creationId xmlns:a16="http://schemas.microsoft.com/office/drawing/2014/main" id="{E73CFF50-C201-264C-928E-7A267E0457A4}"/>
              </a:ext>
            </a:extLst>
          </p:cNvPr>
          <p:cNvSpPr/>
          <p:nvPr/>
        </p:nvSpPr>
        <p:spPr>
          <a:xfrm>
            <a:off x="0" y="3913189"/>
            <a:ext cx="6349070" cy="2671747"/>
          </a:xfrm>
          <a:prstGeom prst="rect">
            <a:avLst/>
          </a:prstGeom>
        </p:spPr>
        <p:txBody>
          <a:bodyPr lIns="540000" numCol="2">
            <a:noAutofit/>
          </a:bodyPr>
          <a:lstStyle/>
          <a:p>
            <a:pPr marL="6350"/>
            <a:r>
              <a:rPr lang="en-AU" sz="1200" b="1" dirty="0">
                <a:solidFill>
                  <a:schemeClr val="bg1"/>
                </a:solidFill>
                <a:latin typeface="Raleway" panose="020B0003030101060003" pitchFamily="34" charset="0"/>
                <a:ea typeface="Roboto Light" panose="02000000000000000000" pitchFamily="2" charset="0"/>
              </a:rPr>
              <a:t>Luke Reinehr</a:t>
            </a:r>
          </a:p>
          <a:p>
            <a:pPr marL="6350"/>
            <a:r>
              <a:rPr lang="en-AU" sz="1200" dirty="0">
                <a:solidFill>
                  <a:schemeClr val="bg1"/>
                </a:solidFill>
                <a:latin typeface="Raleway" panose="020B0003030101060003" pitchFamily="34" charset="0"/>
                <a:ea typeface="Roboto Light" panose="02000000000000000000" pitchFamily="2" charset="0"/>
              </a:rPr>
              <a:t>Chairman/CEO</a:t>
            </a:r>
          </a:p>
          <a:p>
            <a:pPr marL="6350"/>
            <a:r>
              <a:rPr lang="en-AU" sz="1200" dirty="0">
                <a:solidFill>
                  <a:schemeClr val="bg1"/>
                </a:solidFill>
                <a:latin typeface="Raleway" panose="020B0003030101060003" pitchFamily="34" charset="0"/>
                <a:ea typeface="Roboto Light" panose="02000000000000000000" pitchFamily="2" charset="0"/>
              </a:rPr>
              <a:t>Unit 3, 328 Reserve Road</a:t>
            </a:r>
          </a:p>
          <a:p>
            <a:pPr marL="6350"/>
            <a:r>
              <a:rPr lang="en-AU" sz="1200" dirty="0">
                <a:solidFill>
                  <a:schemeClr val="bg1"/>
                </a:solidFill>
                <a:latin typeface="Raleway" panose="020B0003030101060003" pitchFamily="34" charset="0"/>
                <a:ea typeface="Roboto Light" panose="02000000000000000000" pitchFamily="2" charset="0"/>
              </a:rPr>
              <a:t>Cheltenham 3192, Victoria</a:t>
            </a:r>
          </a:p>
          <a:p>
            <a:pPr marL="6350"/>
            <a:r>
              <a:rPr lang="en-AU" sz="1200" dirty="0">
                <a:solidFill>
                  <a:schemeClr val="bg1"/>
                </a:solidFill>
                <a:latin typeface="Raleway" panose="020B0003030101060003" pitchFamily="34" charset="0"/>
                <a:ea typeface="Roboto Light" panose="02000000000000000000" pitchFamily="2" charset="0"/>
              </a:rPr>
              <a:t>+61 3 9988 9007 </a:t>
            </a:r>
          </a:p>
          <a:p>
            <a:pPr marL="6350"/>
            <a:r>
              <a:rPr lang="en-AU" sz="1200" dirty="0">
                <a:solidFill>
                  <a:schemeClr val="bg1"/>
                </a:solidFill>
                <a:latin typeface="Raleway" panose="020B0003030101060003" pitchFamily="34" charset="0"/>
                <a:ea typeface="Roboto Light" panose="02000000000000000000" pitchFamily="2" charset="0"/>
              </a:rPr>
              <a:t>luke.reinehr@kzr.com.au </a:t>
            </a:r>
          </a:p>
          <a:p>
            <a:pPr marL="6350"/>
            <a:endParaRPr lang="en-AU" sz="1200" dirty="0">
              <a:solidFill>
                <a:schemeClr val="bg1"/>
              </a:solidFill>
              <a:latin typeface="Raleway" panose="020B0003030101060003" pitchFamily="34" charset="0"/>
              <a:ea typeface="Roboto Light" panose="02000000000000000000" pitchFamily="2" charset="0"/>
            </a:endParaRPr>
          </a:p>
          <a:p>
            <a:pPr marL="6350"/>
            <a:r>
              <a:rPr lang="en-AU" sz="1200" b="1" dirty="0">
                <a:solidFill>
                  <a:schemeClr val="bg1"/>
                </a:solidFill>
                <a:latin typeface="Raleway" panose="020B0003030101060003" pitchFamily="34" charset="0"/>
                <a:ea typeface="Roboto Light" panose="02000000000000000000" pitchFamily="2" charset="0"/>
              </a:rPr>
              <a:t>Paul Adams</a:t>
            </a:r>
          </a:p>
          <a:p>
            <a:pPr marL="6350"/>
            <a:r>
              <a:rPr lang="en-AU" sz="1200" dirty="0">
                <a:solidFill>
                  <a:schemeClr val="bg1"/>
                </a:solidFill>
                <a:latin typeface="Raleway" panose="020B0003030101060003" pitchFamily="34" charset="0"/>
                <a:ea typeface="Roboto Light" panose="02000000000000000000" pitchFamily="2" charset="0"/>
              </a:rPr>
              <a:t>Executive Director</a:t>
            </a:r>
          </a:p>
          <a:p>
            <a:pPr marL="6350"/>
            <a:r>
              <a:rPr lang="en-AU" sz="1200" dirty="0">
                <a:solidFill>
                  <a:schemeClr val="bg1"/>
                </a:solidFill>
                <a:latin typeface="Raleway" panose="020B0003030101060003" pitchFamily="34" charset="0"/>
                <a:ea typeface="Roboto Light" panose="02000000000000000000" pitchFamily="2" charset="0"/>
              </a:rPr>
              <a:t>16 Douro Place</a:t>
            </a:r>
          </a:p>
          <a:p>
            <a:pPr marL="6350"/>
            <a:r>
              <a:rPr lang="en-AU" sz="1200" dirty="0">
                <a:solidFill>
                  <a:schemeClr val="bg1"/>
                </a:solidFill>
                <a:latin typeface="Raleway" panose="020B0003030101060003" pitchFamily="34" charset="0"/>
                <a:ea typeface="Roboto Light" panose="02000000000000000000" pitchFamily="2" charset="0"/>
              </a:rPr>
              <a:t>West Perth 6005, Western Australia</a:t>
            </a:r>
            <a:br>
              <a:rPr lang="en-AU" sz="1200" dirty="0">
                <a:solidFill>
                  <a:schemeClr val="bg1"/>
                </a:solidFill>
                <a:latin typeface="Raleway" panose="020B0003030101060003" pitchFamily="34" charset="0"/>
                <a:ea typeface="Roboto Light" panose="02000000000000000000" pitchFamily="2" charset="0"/>
              </a:rPr>
            </a:br>
            <a:r>
              <a:rPr lang="en-AU" sz="1200" dirty="0">
                <a:solidFill>
                  <a:schemeClr val="bg1"/>
                </a:solidFill>
                <a:latin typeface="Raleway" panose="020B0003030101060003" pitchFamily="34" charset="0"/>
                <a:ea typeface="Roboto Light" panose="02000000000000000000" pitchFamily="2" charset="0"/>
              </a:rPr>
              <a:t>1300 782 988</a:t>
            </a:r>
          </a:p>
          <a:p>
            <a:pPr marL="6350"/>
            <a:r>
              <a:rPr lang="en-AU" sz="1200" dirty="0">
                <a:solidFill>
                  <a:schemeClr val="bg1"/>
                </a:solidFill>
                <a:latin typeface="Raleway" panose="020B0003030101060003" pitchFamily="34" charset="0"/>
                <a:ea typeface="Roboto Light" panose="02000000000000000000" pitchFamily="2" charset="0"/>
              </a:rPr>
              <a:t>paul.adams@kzr.com.au </a:t>
            </a:r>
          </a:p>
          <a:p>
            <a:pPr marL="6350"/>
            <a:endParaRPr lang="en-AU" sz="1200" dirty="0">
              <a:solidFill>
                <a:schemeClr val="bg1"/>
              </a:solidFill>
              <a:latin typeface="Raleway" panose="020B0003030101060003" pitchFamily="34" charset="0"/>
              <a:ea typeface="Roboto Light" panose="02000000000000000000" pitchFamily="2" charset="0"/>
            </a:endParaRPr>
          </a:p>
          <a:p>
            <a:pPr marL="6350"/>
            <a:r>
              <a:rPr lang="en-AU" sz="1200" b="1" dirty="0">
                <a:solidFill>
                  <a:schemeClr val="bg1"/>
                </a:solidFill>
                <a:latin typeface="Raleway" panose="020B0003030101060003" pitchFamily="34" charset="0"/>
                <a:ea typeface="Roboto Light" panose="02000000000000000000" pitchFamily="2" charset="0"/>
              </a:rPr>
              <a:t>Victoria Humphries </a:t>
            </a:r>
          </a:p>
          <a:p>
            <a:pPr marL="6350"/>
            <a:r>
              <a:rPr lang="en-AU" sz="1200" dirty="0">
                <a:solidFill>
                  <a:schemeClr val="bg1"/>
                </a:solidFill>
                <a:latin typeface="Raleway" panose="020B0003030101060003" pitchFamily="34" charset="0"/>
                <a:ea typeface="Roboto Light" panose="02000000000000000000" pitchFamily="2" charset="0"/>
              </a:rPr>
              <a:t>Investor Relations</a:t>
            </a:r>
          </a:p>
          <a:p>
            <a:pPr marL="6350"/>
            <a:r>
              <a:rPr lang="en-AU" sz="1200" dirty="0">
                <a:solidFill>
                  <a:schemeClr val="bg1"/>
                </a:solidFill>
                <a:latin typeface="Raleway" panose="020B0003030101060003" pitchFamily="34" charset="0"/>
                <a:ea typeface="Roboto Light" panose="02000000000000000000" pitchFamily="2" charset="0"/>
              </a:rPr>
              <a:t>+61 (0) 431 151 676  </a:t>
            </a:r>
          </a:p>
          <a:p>
            <a:pPr marL="6350"/>
            <a:r>
              <a:rPr lang="en-AU" sz="1200" dirty="0">
                <a:solidFill>
                  <a:schemeClr val="bg1"/>
                </a:solidFill>
                <a:latin typeface="Raleway" panose="020B0003030101060003" pitchFamily="34" charset="0"/>
                <a:ea typeface="Roboto Light" panose="02000000000000000000" pitchFamily="2" charset="0"/>
              </a:rPr>
              <a:t>victoria@nwrcommunications.com.au</a:t>
            </a:r>
          </a:p>
          <a:p>
            <a:pPr marL="6350"/>
            <a:endParaRPr lang="en-AU" sz="1200" dirty="0">
              <a:solidFill>
                <a:schemeClr val="bg1"/>
              </a:solidFill>
              <a:latin typeface="Raleway" panose="020B0003030101060003" pitchFamily="34" charset="0"/>
              <a:ea typeface="Roboto Light" panose="02000000000000000000" pitchFamily="2" charset="0"/>
            </a:endParaRPr>
          </a:p>
          <a:p>
            <a:pPr marL="6350"/>
            <a:r>
              <a:rPr lang="en-AU" sz="1200" b="1" dirty="0">
                <a:solidFill>
                  <a:schemeClr val="bg1"/>
                </a:solidFill>
                <a:latin typeface="Raleway" panose="020B0003030101060003" pitchFamily="34" charset="0"/>
                <a:ea typeface="Roboto Light" panose="02000000000000000000" pitchFamily="2" charset="0"/>
              </a:rPr>
              <a:t>Focus Communications</a:t>
            </a:r>
          </a:p>
          <a:p>
            <a:pPr marL="6350"/>
            <a:r>
              <a:rPr lang="en-AU" sz="1200" dirty="0">
                <a:solidFill>
                  <a:schemeClr val="bg1"/>
                </a:solidFill>
                <a:latin typeface="Raleway" panose="020B0003030101060003" pitchFamily="34" charset="0"/>
                <a:ea typeface="Roboto Light" panose="02000000000000000000" pitchFamily="2" charset="0"/>
              </a:rPr>
              <a:t>Leo Karabelas: leo@fcir.ca</a:t>
            </a:r>
          </a:p>
          <a:p>
            <a:pPr marL="6350"/>
            <a:r>
              <a:rPr lang="en-AU" sz="1200" dirty="0">
                <a:solidFill>
                  <a:schemeClr val="bg1"/>
                </a:solidFill>
                <a:latin typeface="Raleway" panose="020B0003030101060003" pitchFamily="34" charset="0"/>
                <a:ea typeface="Roboto Light" panose="02000000000000000000" pitchFamily="2" charset="0"/>
              </a:rPr>
              <a:t>Tom Panoulias: tom@fcir.ca</a:t>
            </a:r>
          </a:p>
        </p:txBody>
      </p:sp>
    </p:spTree>
    <p:extLst>
      <p:ext uri="{BB962C8B-B14F-4D97-AF65-F5344CB8AC3E}">
        <p14:creationId xmlns:p14="http://schemas.microsoft.com/office/powerpoint/2010/main" val="2965064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763-F92B-3746-84AF-C5E5A4C1991D}"/>
              </a:ext>
            </a:extLst>
          </p:cNvPr>
          <p:cNvSpPr>
            <a:spLocks noGrp="1"/>
          </p:cNvSpPr>
          <p:nvPr>
            <p:ph type="title"/>
          </p:nvPr>
        </p:nvSpPr>
        <p:spPr/>
        <p:txBody>
          <a:bodyPr/>
          <a:lstStyle/>
          <a:p>
            <a:r>
              <a:rPr lang="en-AU" sz="2400"/>
              <a:t>Appendix 1</a:t>
            </a:r>
            <a:endParaRPr lang="en-AU" sz="2400" baseline="30000"/>
          </a:p>
        </p:txBody>
      </p:sp>
      <p:sp>
        <p:nvSpPr>
          <p:cNvPr id="4" name="Slide Number Placeholder 3">
            <a:extLst>
              <a:ext uri="{FF2B5EF4-FFF2-40B4-BE49-F238E27FC236}">
                <a16:creationId xmlns:a16="http://schemas.microsoft.com/office/drawing/2014/main" id="{1EFEE861-BBE8-504C-976C-EA030F9D457A}"/>
              </a:ext>
            </a:extLst>
          </p:cNvPr>
          <p:cNvSpPr>
            <a:spLocks noGrp="1"/>
          </p:cNvSpPr>
          <p:nvPr>
            <p:ph type="sldNum" sz="quarter" idx="12"/>
          </p:nvPr>
        </p:nvSpPr>
        <p:spPr/>
        <p:txBody>
          <a:bodyPr/>
          <a:lstStyle/>
          <a:p>
            <a:pPr algn="l"/>
            <a:fld id="{86ED1DEE-277D-8842-AF38-FF3A44C5AAD5}" type="slidenum">
              <a:rPr lang="en-US" smtClean="0"/>
              <a:pPr algn="l"/>
              <a:t>18</a:t>
            </a:fld>
            <a:endParaRPr lang="en-US"/>
          </a:p>
        </p:txBody>
      </p:sp>
      <p:sp>
        <p:nvSpPr>
          <p:cNvPr id="8" name="TextBox 7">
            <a:extLst>
              <a:ext uri="{FF2B5EF4-FFF2-40B4-BE49-F238E27FC236}">
                <a16:creationId xmlns:a16="http://schemas.microsoft.com/office/drawing/2014/main" id="{67C793EA-EF08-469A-8159-C6AFE134C881}"/>
              </a:ext>
            </a:extLst>
          </p:cNvPr>
          <p:cNvSpPr txBox="1"/>
          <p:nvPr/>
        </p:nvSpPr>
        <p:spPr>
          <a:xfrm>
            <a:off x="133350" y="895491"/>
            <a:ext cx="4381500" cy="246221"/>
          </a:xfrm>
          <a:prstGeom prst="rect">
            <a:avLst/>
          </a:prstGeom>
          <a:solidFill>
            <a:schemeClr val="bg1"/>
          </a:solidFill>
        </p:spPr>
        <p:txBody>
          <a:bodyPr wrap="square" rtlCol="0">
            <a:spAutoFit/>
          </a:bodyPr>
          <a:lstStyle/>
          <a:p>
            <a:r>
              <a:rPr lang="en-AU" sz="1000" b="1">
                <a:solidFill>
                  <a:srgbClr val="D4953E"/>
                </a:solidFill>
                <a:latin typeface="Raleway" panose="020B0003030101060003" pitchFamily="34" charset="0"/>
              </a:rPr>
              <a:t>Source Date for EV/Resource ASX Gold Peer Comparison</a:t>
            </a:r>
            <a:endParaRPr lang="en-AU" sz="1000">
              <a:latin typeface="Raleway" panose="020B0003030101060003" pitchFamily="34" charset="0"/>
            </a:endParaRPr>
          </a:p>
        </p:txBody>
      </p:sp>
      <p:graphicFrame>
        <p:nvGraphicFramePr>
          <p:cNvPr id="3" name="Table 2">
            <a:extLst>
              <a:ext uri="{FF2B5EF4-FFF2-40B4-BE49-F238E27FC236}">
                <a16:creationId xmlns:a16="http://schemas.microsoft.com/office/drawing/2014/main" id="{522ADFA5-7F1A-41F6-8601-D14A13963FC2}"/>
              </a:ext>
            </a:extLst>
          </p:cNvPr>
          <p:cNvGraphicFramePr>
            <a:graphicFrameLocks noGrp="1"/>
          </p:cNvGraphicFramePr>
          <p:nvPr>
            <p:extLst>
              <p:ext uri="{D42A27DB-BD31-4B8C-83A1-F6EECF244321}">
                <p14:modId xmlns:p14="http://schemas.microsoft.com/office/powerpoint/2010/main" val="3855106530"/>
              </p:ext>
            </p:extLst>
          </p:nvPr>
        </p:nvGraphicFramePr>
        <p:xfrm>
          <a:off x="209392" y="1347561"/>
          <a:ext cx="8773087" cy="1979999"/>
        </p:xfrm>
        <a:graphic>
          <a:graphicData uri="http://schemas.openxmlformats.org/drawingml/2006/table">
            <a:tbl>
              <a:tblPr bandRow="1">
                <a:tableStyleId>{5C22544A-7EE6-4342-B048-85BDC9FD1C3A}</a:tableStyleId>
              </a:tblPr>
              <a:tblGrid>
                <a:gridCol w="1119076">
                  <a:extLst>
                    <a:ext uri="{9D8B030D-6E8A-4147-A177-3AD203B41FA5}">
                      <a16:colId xmlns:a16="http://schemas.microsoft.com/office/drawing/2014/main" val="1760866314"/>
                    </a:ext>
                  </a:extLst>
                </a:gridCol>
                <a:gridCol w="630709">
                  <a:extLst>
                    <a:ext uri="{9D8B030D-6E8A-4147-A177-3AD203B41FA5}">
                      <a16:colId xmlns:a16="http://schemas.microsoft.com/office/drawing/2014/main" val="2965036467"/>
                    </a:ext>
                  </a:extLst>
                </a:gridCol>
                <a:gridCol w="471096">
                  <a:extLst>
                    <a:ext uri="{9D8B030D-6E8A-4147-A177-3AD203B41FA5}">
                      <a16:colId xmlns:a16="http://schemas.microsoft.com/office/drawing/2014/main" val="3388422462"/>
                    </a:ext>
                  </a:extLst>
                </a:gridCol>
                <a:gridCol w="471096">
                  <a:extLst>
                    <a:ext uri="{9D8B030D-6E8A-4147-A177-3AD203B41FA5}">
                      <a16:colId xmlns:a16="http://schemas.microsoft.com/office/drawing/2014/main" val="41932792"/>
                    </a:ext>
                  </a:extLst>
                </a:gridCol>
                <a:gridCol w="471096">
                  <a:extLst>
                    <a:ext uri="{9D8B030D-6E8A-4147-A177-3AD203B41FA5}">
                      <a16:colId xmlns:a16="http://schemas.microsoft.com/office/drawing/2014/main" val="3043035747"/>
                    </a:ext>
                  </a:extLst>
                </a:gridCol>
                <a:gridCol w="471096">
                  <a:extLst>
                    <a:ext uri="{9D8B030D-6E8A-4147-A177-3AD203B41FA5}">
                      <a16:colId xmlns:a16="http://schemas.microsoft.com/office/drawing/2014/main" val="2468628292"/>
                    </a:ext>
                  </a:extLst>
                </a:gridCol>
                <a:gridCol w="471096">
                  <a:extLst>
                    <a:ext uri="{9D8B030D-6E8A-4147-A177-3AD203B41FA5}">
                      <a16:colId xmlns:a16="http://schemas.microsoft.com/office/drawing/2014/main" val="3254376373"/>
                    </a:ext>
                  </a:extLst>
                </a:gridCol>
                <a:gridCol w="471096">
                  <a:extLst>
                    <a:ext uri="{9D8B030D-6E8A-4147-A177-3AD203B41FA5}">
                      <a16:colId xmlns:a16="http://schemas.microsoft.com/office/drawing/2014/main" val="214464044"/>
                    </a:ext>
                  </a:extLst>
                </a:gridCol>
                <a:gridCol w="471096">
                  <a:extLst>
                    <a:ext uri="{9D8B030D-6E8A-4147-A177-3AD203B41FA5}">
                      <a16:colId xmlns:a16="http://schemas.microsoft.com/office/drawing/2014/main" val="364879711"/>
                    </a:ext>
                  </a:extLst>
                </a:gridCol>
                <a:gridCol w="471096">
                  <a:extLst>
                    <a:ext uri="{9D8B030D-6E8A-4147-A177-3AD203B41FA5}">
                      <a16:colId xmlns:a16="http://schemas.microsoft.com/office/drawing/2014/main" val="1797071125"/>
                    </a:ext>
                  </a:extLst>
                </a:gridCol>
                <a:gridCol w="471096">
                  <a:extLst>
                    <a:ext uri="{9D8B030D-6E8A-4147-A177-3AD203B41FA5}">
                      <a16:colId xmlns:a16="http://schemas.microsoft.com/office/drawing/2014/main" val="937877845"/>
                    </a:ext>
                  </a:extLst>
                </a:gridCol>
                <a:gridCol w="471096">
                  <a:extLst>
                    <a:ext uri="{9D8B030D-6E8A-4147-A177-3AD203B41FA5}">
                      <a16:colId xmlns:a16="http://schemas.microsoft.com/office/drawing/2014/main" val="210557593"/>
                    </a:ext>
                  </a:extLst>
                </a:gridCol>
                <a:gridCol w="490078">
                  <a:extLst>
                    <a:ext uri="{9D8B030D-6E8A-4147-A177-3AD203B41FA5}">
                      <a16:colId xmlns:a16="http://schemas.microsoft.com/office/drawing/2014/main" val="768097039"/>
                    </a:ext>
                  </a:extLst>
                </a:gridCol>
                <a:gridCol w="455566">
                  <a:extLst>
                    <a:ext uri="{9D8B030D-6E8A-4147-A177-3AD203B41FA5}">
                      <a16:colId xmlns:a16="http://schemas.microsoft.com/office/drawing/2014/main" val="2692616647"/>
                    </a:ext>
                  </a:extLst>
                </a:gridCol>
                <a:gridCol w="455566">
                  <a:extLst>
                    <a:ext uri="{9D8B030D-6E8A-4147-A177-3AD203B41FA5}">
                      <a16:colId xmlns:a16="http://schemas.microsoft.com/office/drawing/2014/main" val="1559958810"/>
                    </a:ext>
                  </a:extLst>
                </a:gridCol>
                <a:gridCol w="455566">
                  <a:extLst>
                    <a:ext uri="{9D8B030D-6E8A-4147-A177-3AD203B41FA5}">
                      <a16:colId xmlns:a16="http://schemas.microsoft.com/office/drawing/2014/main" val="4143668383"/>
                    </a:ext>
                  </a:extLst>
                </a:gridCol>
                <a:gridCol w="455566">
                  <a:extLst>
                    <a:ext uri="{9D8B030D-6E8A-4147-A177-3AD203B41FA5}">
                      <a16:colId xmlns:a16="http://schemas.microsoft.com/office/drawing/2014/main" val="1677253266"/>
                    </a:ext>
                  </a:extLst>
                </a:gridCol>
              </a:tblGrid>
              <a:tr h="252806">
                <a:tc>
                  <a:txBody>
                    <a:bodyPr/>
                    <a:lstStyle/>
                    <a:p>
                      <a:pPr algn="ctr" fontAlgn="b"/>
                      <a:r>
                        <a:rPr lang="en-AU" sz="800" b="1" u="none" strike="noStrike">
                          <a:solidFill>
                            <a:schemeClr val="bg1"/>
                          </a:solidFill>
                          <a:effectLst/>
                          <a:latin typeface="Raleway" panose="020B0003030101060003" pitchFamily="34" charset="0"/>
                        </a:rPr>
                        <a:t>Company</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800" b="1" u="none" strike="noStrike">
                          <a:solidFill>
                            <a:schemeClr val="bg1"/>
                          </a:solidFill>
                          <a:effectLst/>
                          <a:latin typeface="Raleway" panose="020B0003030101060003" pitchFamily="34" charset="0"/>
                        </a:rPr>
                        <a:t>CAI</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800" b="1" u="none" strike="noStrike">
                          <a:solidFill>
                            <a:schemeClr val="bg1"/>
                          </a:solidFill>
                          <a:effectLst/>
                          <a:latin typeface="Raleway" panose="020B0003030101060003" pitchFamily="34" charset="0"/>
                        </a:rPr>
                        <a:t>BGL</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800" b="1" u="none" strike="noStrike">
                          <a:solidFill>
                            <a:schemeClr val="bg1"/>
                          </a:solidFill>
                          <a:effectLst/>
                          <a:latin typeface="Raleway" panose="020B0003030101060003" pitchFamily="34" charset="0"/>
                        </a:rPr>
                        <a:t>MGV</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800" b="1" u="none" strike="noStrike">
                          <a:solidFill>
                            <a:schemeClr val="bg1"/>
                          </a:solidFill>
                          <a:effectLst/>
                          <a:latin typeface="Raleway" panose="020B0003030101060003" pitchFamily="34" charset="0"/>
                        </a:rPr>
                        <a:t>GMD</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800" b="1" u="none" strike="noStrike">
                          <a:solidFill>
                            <a:schemeClr val="bg1"/>
                          </a:solidFill>
                          <a:effectLst/>
                          <a:latin typeface="Raleway" panose="020B0003030101060003" pitchFamily="34" charset="0"/>
                        </a:rPr>
                        <a:t>AUC</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800" b="1" u="none" strike="noStrike">
                          <a:solidFill>
                            <a:schemeClr val="bg1"/>
                          </a:solidFill>
                          <a:effectLst/>
                          <a:latin typeface="Raleway" panose="020B0003030101060003" pitchFamily="34" charset="0"/>
                        </a:rPr>
                        <a:t>VAN</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800" b="1" u="none" strike="noStrike">
                          <a:solidFill>
                            <a:schemeClr val="bg1"/>
                          </a:solidFill>
                          <a:effectLst/>
                          <a:latin typeface="Raleway" panose="020B0003030101060003" pitchFamily="34" charset="0"/>
                        </a:rPr>
                        <a:t>KAI</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800" b="1" u="none" strike="noStrike">
                          <a:solidFill>
                            <a:schemeClr val="bg1"/>
                          </a:solidFill>
                          <a:effectLst/>
                          <a:latin typeface="Raleway" panose="020B0003030101060003" pitchFamily="34" charset="0"/>
                        </a:rPr>
                        <a:t>HRZ</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800" b="1" u="none" strike="noStrike">
                          <a:solidFill>
                            <a:schemeClr val="bg1"/>
                          </a:solidFill>
                          <a:effectLst/>
                          <a:latin typeface="Raleway" panose="020B0003030101060003" pitchFamily="34" charset="0"/>
                        </a:rPr>
                        <a:t>KIN</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800" b="1" u="none" strike="noStrike">
                          <a:solidFill>
                            <a:schemeClr val="bg1"/>
                          </a:solidFill>
                          <a:effectLst/>
                          <a:latin typeface="Raleway" panose="020B0003030101060003" pitchFamily="34" charset="0"/>
                        </a:rPr>
                        <a:t>BRB</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800" b="1" u="none" strike="noStrike">
                          <a:solidFill>
                            <a:schemeClr val="bg1"/>
                          </a:solidFill>
                          <a:effectLst/>
                          <a:latin typeface="Raleway" panose="020B0003030101060003" pitchFamily="34" charset="0"/>
                        </a:rPr>
                        <a:t>STN</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800" b="1" u="none" strike="noStrike">
                          <a:solidFill>
                            <a:schemeClr val="bg1"/>
                          </a:solidFill>
                          <a:effectLst/>
                          <a:latin typeface="Raleway" panose="020B0003030101060003" pitchFamily="34" charset="0"/>
                        </a:rPr>
                        <a:t>MEK</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800" b="1" u="none" strike="noStrike">
                          <a:solidFill>
                            <a:schemeClr val="bg1"/>
                          </a:solidFill>
                          <a:effectLst/>
                          <a:latin typeface="Raleway" panose="020B0003030101060003" pitchFamily="34" charset="0"/>
                        </a:rPr>
                        <a:t>KZR</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800" b="1" u="none" strike="noStrike">
                          <a:solidFill>
                            <a:schemeClr val="bg1"/>
                          </a:solidFill>
                          <a:effectLst/>
                          <a:latin typeface="Raleway" panose="020B0003030101060003" pitchFamily="34" charset="0"/>
                        </a:rPr>
                        <a:t>HRN</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800" b="1" u="none" strike="noStrike">
                          <a:solidFill>
                            <a:schemeClr val="bg1"/>
                          </a:solidFill>
                          <a:effectLst/>
                          <a:latin typeface="Raleway" panose="020B0003030101060003" pitchFamily="34" charset="0"/>
                        </a:rPr>
                        <a:t>RXL</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800" b="1" u="none" strike="noStrike">
                          <a:solidFill>
                            <a:schemeClr val="bg1"/>
                          </a:solidFill>
                          <a:effectLst/>
                          <a:latin typeface="Raleway" panose="020B0003030101060003" pitchFamily="34" charset="0"/>
                        </a:rPr>
                        <a:t>MDI</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107434276"/>
                  </a:ext>
                </a:extLst>
              </a:tr>
              <a:tr h="322925">
                <a:tc>
                  <a:txBody>
                    <a:bodyPr/>
                    <a:lstStyle/>
                    <a:p>
                      <a:pPr algn="ctr" fontAlgn="b"/>
                      <a:r>
                        <a:rPr lang="en-AU" sz="800" b="1" u="none" strike="noStrike">
                          <a:solidFill>
                            <a:schemeClr val="bg1"/>
                          </a:solidFill>
                          <a:effectLst/>
                          <a:latin typeface="Raleway" panose="020B0003030101060003" pitchFamily="34" charset="0"/>
                        </a:rPr>
                        <a:t>Price (ASX </a:t>
                      </a:r>
                    </a:p>
                    <a:p>
                      <a:pPr algn="ctr" fontAlgn="b"/>
                      <a:r>
                        <a:rPr lang="en-AU" sz="800" b="1" u="none" strike="noStrike">
                          <a:solidFill>
                            <a:schemeClr val="bg1"/>
                          </a:solidFill>
                          <a:effectLst/>
                          <a:latin typeface="Raleway" panose="020B0003030101060003" pitchFamily="34" charset="0"/>
                        </a:rPr>
                        <a:t>Closing Price)</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4629956"/>
                  </a:ext>
                </a:extLst>
              </a:tr>
              <a:tr h="322925">
                <a:tc>
                  <a:txBody>
                    <a:bodyPr/>
                    <a:lstStyle/>
                    <a:p>
                      <a:pPr algn="ctr" fontAlgn="b"/>
                      <a:r>
                        <a:rPr lang="en-AU" sz="800" b="1" u="none" strike="noStrike">
                          <a:solidFill>
                            <a:schemeClr val="bg1"/>
                          </a:solidFill>
                          <a:effectLst/>
                          <a:latin typeface="Raleway" panose="020B0003030101060003" pitchFamily="34" charset="0"/>
                        </a:rPr>
                        <a:t>Shares (Appendix 2A/3B)</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500" b="1" u="none" strike="noStrike">
                          <a:effectLst/>
                          <a:latin typeface="Raleway" panose="020B0003030101060003" pitchFamily="34" charset="0"/>
                        </a:rPr>
                        <a:t>14-Mar-22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22-Apr-22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19-Nov-21</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22-Apr-22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26-Apr-22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05-Nov-21</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20-Jan-22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10-Jan-22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12-Nov-21</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i="0" u="none" strike="noStrike">
                          <a:solidFill>
                            <a:srgbClr val="000000"/>
                          </a:solidFill>
                          <a:effectLst/>
                          <a:latin typeface="Raleway" panose="020B0003030101060003" pitchFamily="34" charset="0"/>
                        </a:rPr>
                        <a:t>17-Dec-21</a:t>
                      </a:r>
                    </a:p>
                  </a:txBody>
                  <a:tcPr marL="9525" marR="9525" marT="952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23-Mar-22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28-Oct-21</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20-Dec-21</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16-Apr-21</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03-Mar-22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10-Nov-21</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8232251"/>
                  </a:ext>
                </a:extLst>
              </a:tr>
              <a:tr h="252806">
                <a:tc>
                  <a:txBody>
                    <a:bodyPr/>
                    <a:lstStyle/>
                    <a:p>
                      <a:pPr algn="ctr" fontAlgn="b"/>
                      <a:r>
                        <a:rPr lang="en-AU" sz="800" b="1" u="none" strike="noStrike">
                          <a:solidFill>
                            <a:schemeClr val="bg1"/>
                          </a:solidFill>
                          <a:effectLst/>
                          <a:latin typeface="Raleway" panose="020B0003030101060003" pitchFamily="34" charset="0"/>
                        </a:rPr>
                        <a:t>Cash (Appendix 5B)</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500" b="1" u="none" strike="noStrike">
                          <a:effectLst/>
                          <a:latin typeface="Raleway" panose="020B0003030101060003" pitchFamily="34" charset="0"/>
                        </a:rPr>
                        <a:t>28-Apr-22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22-Apr-22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22-Apr-22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26-Apr-22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26-Apr-22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20-Apr-22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i="0" u="none" strike="noStrike">
                          <a:solidFill>
                            <a:srgbClr val="000000"/>
                          </a:solidFill>
                          <a:effectLst/>
                          <a:latin typeface="Raleway" panose="020B0003030101060003" pitchFamily="34" charset="0"/>
                        </a:rPr>
                        <a:t>28-Jan-22</a:t>
                      </a:r>
                    </a:p>
                  </a:txBody>
                  <a:tcPr marL="9525" marR="9525" marT="952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26-Apr-22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19-Apr-22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28-Apr-22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20-Apr-22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20-Apr-22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70220984"/>
                  </a:ext>
                </a:extLst>
              </a:tr>
              <a:tr h="252806">
                <a:tc>
                  <a:txBody>
                    <a:bodyPr/>
                    <a:lstStyle/>
                    <a:p>
                      <a:pPr algn="ctr" fontAlgn="b"/>
                      <a:r>
                        <a:rPr lang="en-AU" sz="800" b="1" u="none" strike="noStrike">
                          <a:solidFill>
                            <a:schemeClr val="bg1"/>
                          </a:solidFill>
                          <a:effectLst/>
                          <a:latin typeface="Raleway" panose="020B0003030101060003" pitchFamily="34" charset="0"/>
                        </a:rPr>
                        <a:t>Debt (Appendix 5B)</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500" b="1" u="none" strike="noStrike">
                          <a:effectLst/>
                          <a:latin typeface="Raleway" panose="020B0003030101060003" pitchFamily="34" charset="0"/>
                        </a:rPr>
                        <a:t>28-Apr-22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22-Apr-22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22-Apr-22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26-Apr-22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26-Apr-22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20-Apr-22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i="0" u="none" strike="noStrike">
                          <a:solidFill>
                            <a:srgbClr val="000000"/>
                          </a:solidFill>
                          <a:effectLst/>
                          <a:latin typeface="Raleway" panose="020B0003030101060003" pitchFamily="34" charset="0"/>
                        </a:rPr>
                        <a:t>28-Jan-22</a:t>
                      </a:r>
                    </a:p>
                  </a:txBody>
                  <a:tcPr marL="9525" marR="9525" marT="952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26-Apr-22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19-Apr-22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28-Apr-22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20-Apr-22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20-Apr-22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29-Apr-22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6113238"/>
                  </a:ext>
                </a:extLst>
              </a:tr>
              <a:tr h="322925">
                <a:tc>
                  <a:txBody>
                    <a:bodyPr/>
                    <a:lstStyle/>
                    <a:p>
                      <a:pPr algn="ctr" fontAlgn="b"/>
                      <a:r>
                        <a:rPr lang="en-AU" sz="800" b="1" u="none" strike="noStrike">
                          <a:solidFill>
                            <a:schemeClr val="bg1"/>
                          </a:solidFill>
                          <a:effectLst/>
                          <a:latin typeface="Raleway" panose="020B0003030101060003" pitchFamily="34" charset="0"/>
                        </a:rPr>
                        <a:t>Mineral Resource</a:t>
                      </a:r>
                    </a:p>
                    <a:p>
                      <a:pPr algn="ctr" fontAlgn="b"/>
                      <a:r>
                        <a:rPr lang="en-AU" sz="800" b="1" u="none" strike="noStrike">
                          <a:solidFill>
                            <a:schemeClr val="bg1"/>
                          </a:solidFill>
                          <a:effectLst/>
                          <a:latin typeface="Raleway" panose="020B0003030101060003" pitchFamily="34" charset="0"/>
                        </a:rPr>
                        <a:t> (ASX Announcement)</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500" b="1" u="none" strike="noStrike">
                          <a:effectLst/>
                          <a:latin typeface="Raleway" panose="020B0003030101060003" pitchFamily="34" charset="0"/>
                        </a:rPr>
                        <a:t>16-Sep-21</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08-Jul-21</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11-Nov-20</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29-Mar-22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07-Dec-21</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20-May-20</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04-Mar-20</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03-Nov-21</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23-Sep-21</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i="0" u="none" strike="noStrike">
                          <a:solidFill>
                            <a:srgbClr val="000000"/>
                          </a:solidFill>
                          <a:effectLst/>
                          <a:latin typeface="Raleway" panose="020B0003030101060003" pitchFamily="34" charset="0"/>
                        </a:rPr>
                        <a:t>20-Dec-21</a:t>
                      </a:r>
                    </a:p>
                  </a:txBody>
                  <a:tcPr marL="9525" marR="9525" marT="952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28-Jan-21</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18-May-21</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23-Jun-20</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12-Feb-21</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20-Jan-22</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07-Jul-21</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95428394"/>
                  </a:ext>
                </a:extLst>
              </a:tr>
              <a:tr h="252806">
                <a:tc>
                  <a:txBody>
                    <a:bodyPr/>
                    <a:lstStyle/>
                    <a:p>
                      <a:pPr algn="ctr" fontAlgn="b"/>
                      <a:r>
                        <a:rPr lang="en-AU" sz="800" b="1" u="none" strike="noStrike">
                          <a:solidFill>
                            <a:schemeClr val="bg1"/>
                          </a:solidFill>
                          <a:effectLst/>
                          <a:latin typeface="Raleway" panose="020B0003030101060003" pitchFamily="34" charset="0"/>
                        </a:rPr>
                        <a:t>Project Stage</a:t>
                      </a:r>
                      <a:endParaRPr lang="en-AU" sz="800" b="1" i="0" u="none" strike="noStrike">
                        <a:solidFill>
                          <a:schemeClr val="bg1"/>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AU" sz="500" b="1" u="none" strike="noStrike">
                          <a:effectLst/>
                          <a:latin typeface="Raleway" panose="020B0003030101060003" pitchFamily="34" charset="0"/>
                        </a:rPr>
                        <a:t>Development</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Feasibility Study</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Feasibility Study</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Feasibility Study</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Exploration</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Exploration</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Exploration</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Feasibility Study</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Exploration</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i="0" u="none" strike="noStrike">
                          <a:solidFill>
                            <a:srgbClr val="000000"/>
                          </a:solidFill>
                          <a:effectLst/>
                          <a:latin typeface="Raleway" panose="020B0003030101060003" pitchFamily="34" charset="0"/>
                        </a:rPr>
                        <a:t>Exploration</a:t>
                      </a:r>
                    </a:p>
                  </a:txBody>
                  <a:tcPr marL="9525" marR="9525" marT="952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Exploration</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Feasibility Study</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Exploration</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Exploration</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Exploration</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AU" sz="500" b="1" u="none" strike="noStrike">
                          <a:effectLst/>
                          <a:latin typeface="Raleway" panose="020B0003030101060003" pitchFamily="34" charset="0"/>
                        </a:rPr>
                        <a:t>Feasibility Study</a:t>
                      </a:r>
                      <a:endParaRPr lang="en-AU" sz="500" b="1" i="0" u="none" strike="noStrike">
                        <a:solidFill>
                          <a:srgbClr val="000000"/>
                        </a:solidFill>
                        <a:effectLst/>
                        <a:latin typeface="Raleway" panose="020B0003030101060003" pitchFamily="34" charset="0"/>
                      </a:endParaRPr>
                    </a:p>
                  </a:txBody>
                  <a:tcPr marL="4665" marR="4665" marT="466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2346934"/>
                  </a:ext>
                </a:extLst>
              </a:tr>
            </a:tbl>
          </a:graphicData>
        </a:graphic>
      </p:graphicFrame>
    </p:spTree>
    <p:extLst>
      <p:ext uri="{BB962C8B-B14F-4D97-AF65-F5344CB8AC3E}">
        <p14:creationId xmlns:p14="http://schemas.microsoft.com/office/powerpoint/2010/main" val="2153579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BF3B3-528A-8D42-854F-11A4D6C87236}"/>
              </a:ext>
            </a:extLst>
          </p:cNvPr>
          <p:cNvSpPr>
            <a:spLocks noGrp="1"/>
          </p:cNvSpPr>
          <p:nvPr>
            <p:ph type="title"/>
          </p:nvPr>
        </p:nvSpPr>
        <p:spPr/>
        <p:txBody>
          <a:bodyPr/>
          <a:lstStyle/>
          <a:p>
            <a:r>
              <a:rPr lang="en-AU" sz="2400"/>
              <a:t>Forward Looking Statements</a:t>
            </a:r>
          </a:p>
        </p:txBody>
      </p:sp>
      <p:sp>
        <p:nvSpPr>
          <p:cNvPr id="4" name="Slide Number Placeholder 3">
            <a:extLst>
              <a:ext uri="{FF2B5EF4-FFF2-40B4-BE49-F238E27FC236}">
                <a16:creationId xmlns:a16="http://schemas.microsoft.com/office/drawing/2014/main" id="{11001630-E057-4D46-825B-1AEC66C447E1}"/>
              </a:ext>
            </a:extLst>
          </p:cNvPr>
          <p:cNvSpPr>
            <a:spLocks noGrp="1"/>
          </p:cNvSpPr>
          <p:nvPr>
            <p:ph type="sldNum" sz="quarter" idx="12"/>
          </p:nvPr>
        </p:nvSpPr>
        <p:spPr/>
        <p:txBody>
          <a:bodyPr/>
          <a:lstStyle/>
          <a:p>
            <a:pPr algn="l"/>
            <a:fld id="{86ED1DEE-277D-8842-AF38-FF3A44C5AAD5}" type="slidenum">
              <a:rPr lang="en-US" smtClean="0"/>
              <a:pPr algn="l"/>
              <a:t>2</a:t>
            </a:fld>
            <a:endParaRPr lang="en-US"/>
          </a:p>
        </p:txBody>
      </p:sp>
      <p:sp>
        <p:nvSpPr>
          <p:cNvPr id="5" name="TextBox 4">
            <a:extLst>
              <a:ext uri="{FF2B5EF4-FFF2-40B4-BE49-F238E27FC236}">
                <a16:creationId xmlns:a16="http://schemas.microsoft.com/office/drawing/2014/main" id="{F00949AB-E38F-0B43-B08E-C1FF529F2843}"/>
              </a:ext>
            </a:extLst>
          </p:cNvPr>
          <p:cNvSpPr txBox="1"/>
          <p:nvPr/>
        </p:nvSpPr>
        <p:spPr>
          <a:xfrm>
            <a:off x="146305" y="830235"/>
            <a:ext cx="4471823" cy="1092607"/>
          </a:xfrm>
          <a:prstGeom prst="rect">
            <a:avLst/>
          </a:prstGeom>
          <a:noFill/>
        </p:spPr>
        <p:txBody>
          <a:bodyPr wrap="square" rtlCol="0">
            <a:spAutoFit/>
          </a:bodyPr>
          <a:lstStyle/>
          <a:p>
            <a:pPr algn="just">
              <a:lnSpc>
                <a:spcPct val="200000"/>
              </a:lnSpc>
            </a:pPr>
            <a:r>
              <a:rPr lang="en-GB" sz="650" b="1">
                <a:solidFill>
                  <a:schemeClr val="bg2">
                    <a:lumMod val="50000"/>
                  </a:schemeClr>
                </a:solidFill>
                <a:latin typeface="Raleway" panose="020B0003030101060003" pitchFamily="34" charset="0"/>
                <a:ea typeface="Roboto Light" panose="02000000000000000000" pitchFamily="2" charset="0"/>
              </a:rPr>
              <a:t>Investment Presentation</a:t>
            </a:r>
            <a:endParaRPr lang="en-US" sz="650">
              <a:solidFill>
                <a:schemeClr val="bg2">
                  <a:lumMod val="50000"/>
                </a:schemeClr>
              </a:solidFill>
              <a:latin typeface="Raleway" panose="020B0003030101060003" pitchFamily="34" charset="0"/>
              <a:ea typeface="Roboto Light" panose="02000000000000000000" pitchFamily="2" charset="0"/>
            </a:endParaRPr>
          </a:p>
          <a:p>
            <a:pPr algn="just"/>
            <a:r>
              <a:rPr lang="en-US" sz="650">
                <a:solidFill>
                  <a:schemeClr val="bg2">
                    <a:lumMod val="50000"/>
                  </a:schemeClr>
                </a:solidFill>
                <a:latin typeface="Raleway" panose="020B0003030101060003" pitchFamily="34" charset="0"/>
                <a:ea typeface="Roboto Light" panose="02000000000000000000" pitchFamily="2" charset="0"/>
              </a:rPr>
              <a:t>This Investment Presentation (IP) is not a disclosure document under Chapter 6D of the Corporations Act nor an offer to subscribe for shares. This IP is specifically provided to the receiving party (Recipient) in response to a request for information from the Recipient about Kalamazoo Resources Limited (Kalamazoo or the Company) and its proposed mineral projects, for the purpose of considering an investment in the Company. This IP is provided by the Company to the Recipient on a confidential and personal basis and is not intended for, and should not be distributed to, any other person. By receipt of this IP, the Recipient agrees that the Recipient will not transmit, reproduce or make available this IP (or any information contained in it) to anyone other than the Recipient’s professional advisers without the prior written consent of the Company</a:t>
            </a:r>
            <a:r>
              <a:rPr lang="en-US" sz="650">
                <a:solidFill>
                  <a:srgbClr val="4C4C4C"/>
                </a:solidFill>
                <a:latin typeface="Raleway" panose="020B0003030101060003" pitchFamily="34" charset="0"/>
                <a:ea typeface="Roboto Light" panose="02000000000000000000" pitchFamily="2" charset="0"/>
              </a:rPr>
              <a:t>.</a:t>
            </a:r>
            <a:endParaRPr lang="en-AU" sz="650">
              <a:solidFill>
                <a:srgbClr val="4C4C4C"/>
              </a:solidFill>
              <a:latin typeface="Raleway" panose="020B0003030101060003" pitchFamily="34" charset="0"/>
              <a:ea typeface="Roboto Light" panose="02000000000000000000" pitchFamily="2" charset="0"/>
            </a:endParaRPr>
          </a:p>
        </p:txBody>
      </p:sp>
      <p:sp>
        <p:nvSpPr>
          <p:cNvPr id="6" name="TextBox 5">
            <a:extLst>
              <a:ext uri="{FF2B5EF4-FFF2-40B4-BE49-F238E27FC236}">
                <a16:creationId xmlns:a16="http://schemas.microsoft.com/office/drawing/2014/main" id="{CAC79B8A-B0B6-1A40-89E7-FEA8C72E9BE2}"/>
              </a:ext>
            </a:extLst>
          </p:cNvPr>
          <p:cNvSpPr txBox="1"/>
          <p:nvPr/>
        </p:nvSpPr>
        <p:spPr>
          <a:xfrm>
            <a:off x="146305" y="1853956"/>
            <a:ext cx="4471823" cy="1192634"/>
          </a:xfrm>
          <a:prstGeom prst="rect">
            <a:avLst/>
          </a:prstGeom>
          <a:noFill/>
        </p:spPr>
        <p:txBody>
          <a:bodyPr wrap="square" rtlCol="0">
            <a:spAutoFit/>
          </a:bodyPr>
          <a:lstStyle/>
          <a:p>
            <a:pPr algn="just">
              <a:lnSpc>
                <a:spcPct val="200000"/>
              </a:lnSpc>
            </a:pPr>
            <a:r>
              <a:rPr lang="en-GB" sz="650" b="1">
                <a:solidFill>
                  <a:schemeClr val="bg2">
                    <a:lumMod val="50000"/>
                  </a:schemeClr>
                </a:solidFill>
                <a:latin typeface="Raleway" panose="020B0003030101060003" pitchFamily="34" charset="0"/>
                <a:ea typeface="Roboto Light" panose="02000000000000000000" pitchFamily="2" charset="0"/>
              </a:rPr>
              <a:t>Forward Looking Statements</a:t>
            </a:r>
            <a:endParaRPr lang="en-GB" sz="650">
              <a:solidFill>
                <a:schemeClr val="bg2">
                  <a:lumMod val="50000"/>
                </a:schemeClr>
              </a:solidFill>
              <a:latin typeface="Raleway" panose="020B0003030101060003" pitchFamily="34" charset="0"/>
              <a:ea typeface="Roboto Light" panose="02000000000000000000" pitchFamily="2" charset="0"/>
            </a:endParaRPr>
          </a:p>
          <a:p>
            <a:pPr algn="just"/>
            <a:r>
              <a:rPr lang="en-GB" sz="650">
                <a:solidFill>
                  <a:schemeClr val="bg2">
                    <a:lumMod val="50000"/>
                  </a:schemeClr>
                </a:solidFill>
                <a:latin typeface="Raleway" panose="020B0003030101060003" pitchFamily="34" charset="0"/>
                <a:ea typeface="Roboto Light" panose="02000000000000000000" pitchFamily="2" charset="0"/>
              </a:rPr>
              <a:t>This IP may contain forward-looking information within the meaning of Canadian securities legislation and forward-looking statements within the meaning of the United States Private Securities Litigation Reform Act of 1995 (collectively, forward-looking statements). </a:t>
            </a:r>
            <a:r>
              <a:rPr lang="en-US" sz="650">
                <a:solidFill>
                  <a:schemeClr val="bg2">
                    <a:lumMod val="50000"/>
                  </a:schemeClr>
                </a:solidFill>
                <a:latin typeface="Raleway" panose="020B0003030101060003" pitchFamily="34" charset="0"/>
                <a:ea typeface="Roboto Light" panose="02000000000000000000" pitchFamily="2" charset="0"/>
              </a:rPr>
              <a:t>Statements regarding Kalamazoo’s plans with respect to its mineral properties and programs are forward-looking statements. There can be no assurance that Kalamazoo’s plans for development of its mineral properties will proceed as currently expected. There can also be no assurance that Kalamazoo will be able to confirm the presence of additional mineral resources/reserves, that any mineralisation will prove to be economic or that a mine will successfully be developed on any of Kalamazoo’s mineral properties. The performance of Kalamazoo may be influenced by a number of factors which are outside the control of the Company and its Directors, staff and contractors.</a:t>
            </a:r>
            <a:endParaRPr lang="en-AU" sz="650">
              <a:solidFill>
                <a:schemeClr val="bg2">
                  <a:lumMod val="50000"/>
                </a:schemeClr>
              </a:solidFill>
              <a:latin typeface="Raleway" panose="020B0003030101060003" pitchFamily="34" charset="0"/>
              <a:ea typeface="Roboto Light" panose="02000000000000000000" pitchFamily="2" charset="0"/>
            </a:endParaRPr>
          </a:p>
        </p:txBody>
      </p:sp>
      <p:sp>
        <p:nvSpPr>
          <p:cNvPr id="7" name="TextBox 6">
            <a:extLst>
              <a:ext uri="{FF2B5EF4-FFF2-40B4-BE49-F238E27FC236}">
                <a16:creationId xmlns:a16="http://schemas.microsoft.com/office/drawing/2014/main" id="{ACAC424C-AEE7-8645-89DE-CD37B65864DC}"/>
              </a:ext>
            </a:extLst>
          </p:cNvPr>
          <p:cNvSpPr txBox="1"/>
          <p:nvPr/>
        </p:nvSpPr>
        <p:spPr>
          <a:xfrm>
            <a:off x="4572000" y="795370"/>
            <a:ext cx="4489807" cy="4095267"/>
          </a:xfrm>
          <a:prstGeom prst="rect">
            <a:avLst/>
          </a:prstGeom>
          <a:noFill/>
        </p:spPr>
        <p:txBody>
          <a:bodyPr wrap="square" rtlCol="0">
            <a:noAutofit/>
          </a:bodyPr>
          <a:lstStyle/>
          <a:p>
            <a:pPr algn="just"/>
            <a:r>
              <a:rPr lang="en-US" sz="650">
                <a:solidFill>
                  <a:schemeClr val="bg2">
                    <a:lumMod val="50000"/>
                  </a:schemeClr>
                </a:solidFill>
                <a:latin typeface="Raleway" panose="020B0003030101060003" pitchFamily="34" charset="0"/>
                <a:ea typeface="Roboto Light" panose="02000000000000000000" pitchFamily="2" charset="0"/>
              </a:rPr>
              <a:t>The information in this IP for the Pilbara Lithium projects and Victorian Projects is based on information compiled by Dr Luke Mortimer, a competent person who is a Member of The Australian Institute of Geoscientists. Dr Mortimer is an employee engaged as the Exploration Manager Eastern Australia for the Company and has sufficient experience which is relevant to the style of mineralisation and type of deposit under consideration and to the activity which he is undertaking to qualify as a Competent Person as defined in the 2012 Edition of the ‘Australasian Code for Reporting of Exploration results, Mineral Resources and Ore Reserves’. Dr Mortimer consents to the inclusion in this document of the matters based on his information in the form and context in which it appears. </a:t>
            </a:r>
          </a:p>
          <a:p>
            <a:pPr algn="just"/>
            <a:endParaRPr lang="en-AU" sz="650">
              <a:solidFill>
                <a:schemeClr val="bg2">
                  <a:lumMod val="50000"/>
                </a:schemeClr>
              </a:solidFill>
              <a:latin typeface="Raleway" panose="020B0003030101060003" pitchFamily="34" charset="0"/>
              <a:ea typeface="Roboto Light" panose="02000000000000000000" pitchFamily="2" charset="0"/>
            </a:endParaRPr>
          </a:p>
          <a:p>
            <a:pPr algn="just"/>
            <a:r>
              <a:rPr lang="en-US" sz="650">
                <a:solidFill>
                  <a:schemeClr val="bg2">
                    <a:lumMod val="50000"/>
                  </a:schemeClr>
                </a:solidFill>
                <a:latin typeface="Raleway" panose="020B0003030101060003" pitchFamily="34" charset="0"/>
              </a:rPr>
              <a:t>The information in this IP relating to the exploration data for the Ashburton and </a:t>
            </a:r>
            <a:r>
              <a:rPr lang="en-US" sz="650" err="1">
                <a:solidFill>
                  <a:schemeClr val="bg2">
                    <a:lumMod val="50000"/>
                  </a:schemeClr>
                </a:solidFill>
                <a:latin typeface="Raleway" panose="020B0003030101060003" pitchFamily="34" charset="0"/>
              </a:rPr>
              <a:t>Mallina</a:t>
            </a:r>
            <a:r>
              <a:rPr lang="en-US" sz="650">
                <a:solidFill>
                  <a:schemeClr val="bg2">
                    <a:lumMod val="50000"/>
                  </a:schemeClr>
                </a:solidFill>
                <a:latin typeface="Raleway" panose="020B0003030101060003" pitchFamily="34" charset="0"/>
              </a:rPr>
              <a:t> West Gold Projects is based on information compiled by Mr. Matthew Rolfe, a competent person who is a Member of The Australasian Institute of Geoscientists.  Mr. Rolfe is an employee of Kalamazoo Resources Ltd and is engaged as Exploration Manager Western Australia for the Company. Mr. Rolfe has sufficient experience which is relevant to the style of mineralisation and type of deposit under consideration and to the activity which he is undertaking to qualify as a Competent Person as defined in the 2012 Edition of the ‘Australasian Code for Reporting of Exploration Results, Mineral Resources and Ore Reserves’. Mr. Rolfe consents to the inclusion in this document of the matters based on his information in the form and context in which it appears.</a:t>
            </a:r>
          </a:p>
          <a:p>
            <a:pPr algn="just"/>
            <a:endParaRPr lang="en-US" sz="650">
              <a:solidFill>
                <a:schemeClr val="bg2">
                  <a:lumMod val="50000"/>
                </a:schemeClr>
              </a:solidFill>
              <a:latin typeface="Raleway" panose="020B0003030101060003" pitchFamily="34" charset="0"/>
            </a:endParaRPr>
          </a:p>
          <a:p>
            <a:pPr algn="just"/>
            <a:r>
              <a:rPr lang="en-US" sz="650">
                <a:solidFill>
                  <a:schemeClr val="bg2">
                    <a:lumMod val="50000"/>
                  </a:schemeClr>
                </a:solidFill>
                <a:latin typeface="Raleway" panose="020B0003030101060003" pitchFamily="34" charset="0"/>
              </a:rPr>
              <a:t>The information in this announcement that relates to the estimation and reporting of mineral resources at the Ashburton Project is based on information compiled by Dr Damien Keys, a competent person who is a Member of Australian Institute of Geoscientists.  Dr Keys is an employee of Complete Target Pty Ltd who is engaged as a consultant to Kalamazoo Resources Limited.  Dr Keys has sufficient experience which is relevant to the style of mineralisation and type of deposit under consideration and to the activity which he is undertaking to qualify as a Competent Person as defined in the 2012 Edition of the ‘Australasian Code for Reporting of Exploration Results, Mineral Resources and Ore Reserves’.  Dr Keys consents to the inclusion in this document of the matters based on his information in the form and context in which it appears.</a:t>
            </a:r>
          </a:p>
          <a:p>
            <a:pPr algn="just"/>
            <a:endParaRPr lang="en-US" sz="650">
              <a:solidFill>
                <a:schemeClr val="bg2">
                  <a:lumMod val="50000"/>
                </a:schemeClr>
              </a:solidFill>
              <a:latin typeface="Raleway" panose="020B0003030101060003" pitchFamily="34" charset="0"/>
            </a:endParaRPr>
          </a:p>
          <a:p>
            <a:pPr algn="just"/>
            <a:r>
              <a:rPr lang="en-AU" sz="650">
                <a:solidFill>
                  <a:schemeClr val="bg1">
                    <a:lumMod val="50000"/>
                  </a:schemeClr>
                </a:solidFill>
                <a:effectLst/>
                <a:latin typeface="Raleway" panose="020B0003030101060003" pitchFamily="34" charset="0"/>
                <a:ea typeface="Calibri" panose="020F0502020204030204" pitchFamily="34" charset="0"/>
                <a:cs typeface="Times New Roman (Body CS)"/>
              </a:rPr>
              <a:t>The information in this report that relates to metallurgical test work results is based on information reviewed by Mr David Pass, who is a Member of the Australasian Institute of Mining and Metallurgy.  Mr Pass is an employee of Battery Limits.  Mr Pass has sufficient experience relevant to the mineralogy and type of deposit under consideration and the typical beneficiation thereof to qualify as a Competent Person as defined by the 2012 Edition of the Australasian Code for Reporting of Exploration Results, Mineral Resources and Ore Reserves (the JORC Code, 2012 Edition).  Mr Pass consents to the inclusion in the report of the matters based on the reviewed information in the form and context in which it appears</a:t>
            </a:r>
            <a:r>
              <a:rPr lang="en-AU" sz="650">
                <a:solidFill>
                  <a:schemeClr val="bg1">
                    <a:lumMod val="50000"/>
                  </a:schemeClr>
                </a:solidFill>
                <a:effectLst/>
                <a:latin typeface="Proxima Nova Rg" panose="02000506030000020004" pitchFamily="2" charset="0"/>
                <a:ea typeface="Calibri" panose="020F0502020204030204" pitchFamily="34" charset="0"/>
                <a:cs typeface="Times New Roman (Body CS)"/>
              </a:rPr>
              <a:t>.</a:t>
            </a:r>
            <a:endParaRPr lang="en-US" sz="65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sz="650">
              <a:solidFill>
                <a:schemeClr val="bg2">
                  <a:lumMod val="50000"/>
                </a:schemeClr>
              </a:solidFill>
              <a:latin typeface="Raleway" panose="020B0003030101060003" pitchFamily="34" charset="0"/>
              <a:ea typeface="Roboto Light" panose="02000000000000000000" pitchFamily="2" charset="0"/>
            </a:endParaRPr>
          </a:p>
          <a:p>
            <a:pPr algn="just"/>
            <a:r>
              <a:rPr lang="en-GB" sz="650">
                <a:solidFill>
                  <a:schemeClr val="bg2">
                    <a:lumMod val="50000"/>
                  </a:schemeClr>
                </a:solidFill>
                <a:latin typeface="Raleway" panose="020B0003030101060003" pitchFamily="34" charset="0"/>
              </a:rPr>
              <a:t>The information in this IP that relates to the Mineral Resources for the Ashburton Project is based on information announced to the ASX on 23 June 2020. The Company confirms that it is not aware of any new information or data that materially affects the information included in the relevant market announcements, and that all material assumptions and technical parameters underpinning the estimates in the relevant market announcement continue to apply.</a:t>
            </a:r>
            <a:endParaRPr lang="en-US" sz="650">
              <a:solidFill>
                <a:schemeClr val="bg2">
                  <a:lumMod val="50000"/>
                </a:schemeClr>
              </a:solidFill>
              <a:latin typeface="Raleway" panose="020B0003030101060003" pitchFamily="34" charset="0"/>
              <a:ea typeface="Roboto Light" panose="02000000000000000000" pitchFamily="2" charset="0"/>
            </a:endParaRPr>
          </a:p>
        </p:txBody>
      </p:sp>
      <p:sp>
        <p:nvSpPr>
          <p:cNvPr id="8" name="Rectangle 7">
            <a:extLst>
              <a:ext uri="{FF2B5EF4-FFF2-40B4-BE49-F238E27FC236}">
                <a16:creationId xmlns:a16="http://schemas.microsoft.com/office/drawing/2014/main" id="{945B3983-A82D-D147-8FDF-237E87EDD1BC}"/>
              </a:ext>
            </a:extLst>
          </p:cNvPr>
          <p:cNvSpPr/>
          <p:nvPr/>
        </p:nvSpPr>
        <p:spPr>
          <a:xfrm>
            <a:off x="137328" y="2962717"/>
            <a:ext cx="4471824" cy="492443"/>
          </a:xfrm>
          <a:prstGeom prst="rect">
            <a:avLst/>
          </a:prstGeom>
        </p:spPr>
        <p:txBody>
          <a:bodyPr wrap="square">
            <a:spAutoFit/>
          </a:bodyPr>
          <a:lstStyle/>
          <a:p>
            <a:pPr algn="just">
              <a:lnSpc>
                <a:spcPct val="200000"/>
              </a:lnSpc>
            </a:pPr>
            <a:r>
              <a:rPr lang="en-US" sz="650" b="1">
                <a:solidFill>
                  <a:schemeClr val="bg2">
                    <a:lumMod val="50000"/>
                  </a:schemeClr>
                </a:solidFill>
                <a:latin typeface="Raleway" panose="020B0003030101060003" pitchFamily="34" charset="0"/>
                <a:ea typeface="Roboto Light" panose="02000000000000000000" pitchFamily="2" charset="0"/>
              </a:rPr>
              <a:t>Previously Released ASX Material References</a:t>
            </a:r>
            <a:endParaRPr lang="en-US" sz="650">
              <a:solidFill>
                <a:schemeClr val="bg2">
                  <a:lumMod val="50000"/>
                </a:schemeClr>
              </a:solidFill>
              <a:latin typeface="Raleway" panose="020B0003030101060003" pitchFamily="34" charset="0"/>
              <a:ea typeface="Roboto Light" panose="02000000000000000000" pitchFamily="2" charset="0"/>
            </a:endParaRPr>
          </a:p>
          <a:p>
            <a:pPr algn="just"/>
            <a:r>
              <a:rPr lang="en-US" sz="650">
                <a:solidFill>
                  <a:schemeClr val="bg2">
                    <a:lumMod val="50000"/>
                  </a:schemeClr>
                </a:solidFill>
                <a:latin typeface="Raleway" panose="020B0003030101060003" pitchFamily="34" charset="0"/>
                <a:ea typeface="Roboto Light" panose="02000000000000000000" pitchFamily="2" charset="0"/>
              </a:rPr>
              <a:t>For further details relating to the Company’s Projects and information </a:t>
            </a:r>
            <a:r>
              <a:rPr lang="en-GB" sz="650">
                <a:solidFill>
                  <a:schemeClr val="bg2">
                    <a:lumMod val="50000"/>
                  </a:schemeClr>
                </a:solidFill>
                <a:latin typeface="Raleway" panose="020B0003030101060003" pitchFamily="34" charset="0"/>
                <a:ea typeface="Roboto Light" panose="02000000000000000000" pitchFamily="2" charset="0"/>
              </a:rPr>
              <a:t>in this announcement please refer to the following ASX announcements:</a:t>
            </a:r>
          </a:p>
        </p:txBody>
      </p:sp>
      <p:graphicFrame>
        <p:nvGraphicFramePr>
          <p:cNvPr id="9" name="Table 8">
            <a:extLst>
              <a:ext uri="{FF2B5EF4-FFF2-40B4-BE49-F238E27FC236}">
                <a16:creationId xmlns:a16="http://schemas.microsoft.com/office/drawing/2014/main" id="{38EEF16E-FBC3-B146-ADF4-614CEC515D5E}"/>
              </a:ext>
            </a:extLst>
          </p:cNvPr>
          <p:cNvGraphicFramePr>
            <a:graphicFrameLocks noGrp="1"/>
          </p:cNvGraphicFramePr>
          <p:nvPr>
            <p:extLst>
              <p:ext uri="{D42A27DB-BD31-4B8C-83A1-F6EECF244321}">
                <p14:modId xmlns:p14="http://schemas.microsoft.com/office/powerpoint/2010/main" val="1903799687"/>
              </p:ext>
            </p:extLst>
          </p:nvPr>
        </p:nvGraphicFramePr>
        <p:xfrm>
          <a:off x="4681064" y="5140685"/>
          <a:ext cx="4336669" cy="1615308"/>
        </p:xfrm>
        <a:graphic>
          <a:graphicData uri="http://schemas.openxmlformats.org/drawingml/2006/table">
            <a:tbl>
              <a:tblPr>
                <a:tableStyleId>{5940675A-B579-460E-94D1-54222C63F5DA}</a:tableStyleId>
              </a:tblPr>
              <a:tblGrid>
                <a:gridCol w="595533">
                  <a:extLst>
                    <a:ext uri="{9D8B030D-6E8A-4147-A177-3AD203B41FA5}">
                      <a16:colId xmlns:a16="http://schemas.microsoft.com/office/drawing/2014/main" val="755550124"/>
                    </a:ext>
                  </a:extLst>
                </a:gridCol>
                <a:gridCol w="361302">
                  <a:extLst>
                    <a:ext uri="{9D8B030D-6E8A-4147-A177-3AD203B41FA5}">
                      <a16:colId xmlns:a16="http://schemas.microsoft.com/office/drawing/2014/main" val="302171526"/>
                    </a:ext>
                  </a:extLst>
                </a:gridCol>
                <a:gridCol w="350760">
                  <a:extLst>
                    <a:ext uri="{9D8B030D-6E8A-4147-A177-3AD203B41FA5}">
                      <a16:colId xmlns:a16="http://schemas.microsoft.com/office/drawing/2014/main" val="746296447"/>
                    </a:ext>
                  </a:extLst>
                </a:gridCol>
                <a:gridCol w="391751">
                  <a:extLst>
                    <a:ext uri="{9D8B030D-6E8A-4147-A177-3AD203B41FA5}">
                      <a16:colId xmlns:a16="http://schemas.microsoft.com/office/drawing/2014/main" val="2820398245"/>
                    </a:ext>
                  </a:extLst>
                </a:gridCol>
                <a:gridCol w="373012">
                  <a:extLst>
                    <a:ext uri="{9D8B030D-6E8A-4147-A177-3AD203B41FA5}">
                      <a16:colId xmlns:a16="http://schemas.microsoft.com/office/drawing/2014/main" val="2229843840"/>
                    </a:ext>
                  </a:extLst>
                </a:gridCol>
                <a:gridCol w="350760">
                  <a:extLst>
                    <a:ext uri="{9D8B030D-6E8A-4147-A177-3AD203B41FA5}">
                      <a16:colId xmlns:a16="http://schemas.microsoft.com/office/drawing/2014/main" val="4141871464"/>
                    </a:ext>
                  </a:extLst>
                </a:gridCol>
                <a:gridCol w="396434">
                  <a:extLst>
                    <a:ext uri="{9D8B030D-6E8A-4147-A177-3AD203B41FA5}">
                      <a16:colId xmlns:a16="http://schemas.microsoft.com/office/drawing/2014/main" val="2633813040"/>
                    </a:ext>
                  </a:extLst>
                </a:gridCol>
                <a:gridCol w="404633">
                  <a:extLst>
                    <a:ext uri="{9D8B030D-6E8A-4147-A177-3AD203B41FA5}">
                      <a16:colId xmlns:a16="http://schemas.microsoft.com/office/drawing/2014/main" val="3163819254"/>
                    </a:ext>
                  </a:extLst>
                </a:gridCol>
                <a:gridCol w="350760">
                  <a:extLst>
                    <a:ext uri="{9D8B030D-6E8A-4147-A177-3AD203B41FA5}">
                      <a16:colId xmlns:a16="http://schemas.microsoft.com/office/drawing/2014/main" val="2543202403"/>
                    </a:ext>
                  </a:extLst>
                </a:gridCol>
                <a:gridCol w="391751">
                  <a:extLst>
                    <a:ext uri="{9D8B030D-6E8A-4147-A177-3AD203B41FA5}">
                      <a16:colId xmlns:a16="http://schemas.microsoft.com/office/drawing/2014/main" val="133341546"/>
                    </a:ext>
                  </a:extLst>
                </a:gridCol>
                <a:gridCol w="369973">
                  <a:extLst>
                    <a:ext uri="{9D8B030D-6E8A-4147-A177-3AD203B41FA5}">
                      <a16:colId xmlns:a16="http://schemas.microsoft.com/office/drawing/2014/main" val="2083675868"/>
                    </a:ext>
                  </a:extLst>
                </a:gridCol>
              </a:tblGrid>
              <a:tr h="139451">
                <a:tc gridSpan="11">
                  <a:txBody>
                    <a:bodyPr/>
                    <a:lstStyle/>
                    <a:p>
                      <a:pPr algn="ctr"/>
                      <a:r>
                        <a:rPr lang="en-US" sz="600" b="1">
                          <a:solidFill>
                            <a:srgbClr val="4C4C4E"/>
                          </a:solidFill>
                          <a:effectLst/>
                          <a:latin typeface="Raleway" panose="020B0003030101060003" pitchFamily="34" charset="0"/>
                        </a:rPr>
                        <a:t>ASHBURTON GOLD PROJECT MINERAL RESOURCES</a:t>
                      </a:r>
                      <a:endParaRPr lang="en-AU" sz="600" b="1" baseline="3000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543065286"/>
                  </a:ext>
                </a:extLst>
              </a:tr>
              <a:tr h="232419">
                <a:tc rowSpan="2">
                  <a:txBody>
                    <a:bodyPr/>
                    <a:lstStyle/>
                    <a:p>
                      <a:pPr algn="just"/>
                      <a:r>
                        <a:rPr lang="en-US" sz="600">
                          <a:solidFill>
                            <a:srgbClr val="4C4C4E"/>
                          </a:solidFill>
                          <a:effectLst/>
                          <a:latin typeface="Raleway" panose="020B0003030101060003" pitchFamily="34" charset="0"/>
                        </a:rPr>
                        <a:t> </a:t>
                      </a:r>
                      <a:endParaRPr lang="en-AU" sz="600">
                        <a:solidFill>
                          <a:srgbClr val="4C4C4E"/>
                        </a:solidFill>
                        <a:effectLst/>
                        <a:latin typeface="Raleway" panose="020B0003030101060003" pitchFamily="34" charset="0"/>
                        <a:ea typeface="Calibri Light" panose="020F0302020204030204" pitchFamily="34" charset="0"/>
                      </a:endParaRPr>
                    </a:p>
                    <a:p>
                      <a:pPr algn="just"/>
                      <a:r>
                        <a:rPr lang="en-US" sz="600">
                          <a:solidFill>
                            <a:srgbClr val="4C4C4E"/>
                          </a:solidFill>
                          <a:effectLst/>
                          <a:latin typeface="Raleway" panose="020B0003030101060003" pitchFamily="34" charset="0"/>
                        </a:rPr>
                        <a:t> </a:t>
                      </a:r>
                      <a:endParaRPr lang="en-AU" sz="60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gridSpan="3">
                  <a:txBody>
                    <a:bodyPr/>
                    <a:lstStyle/>
                    <a:p>
                      <a:pPr algn="ctr"/>
                      <a:r>
                        <a:rPr lang="en-US" sz="600" b="1">
                          <a:solidFill>
                            <a:srgbClr val="4C4C4E"/>
                          </a:solidFill>
                          <a:effectLst/>
                          <a:latin typeface="Raleway" panose="020B0003030101060003" pitchFamily="34" charset="0"/>
                        </a:rPr>
                        <a:t>INDICATED</a:t>
                      </a:r>
                      <a:endParaRPr lang="en-AU" sz="600" b="1">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hMerge="1">
                  <a:txBody>
                    <a:bodyPr/>
                    <a:lstStyle/>
                    <a:p>
                      <a:endParaRPr lang="en-AU"/>
                    </a:p>
                  </a:txBody>
                  <a:tcPr/>
                </a:tc>
                <a:tc hMerge="1">
                  <a:txBody>
                    <a:bodyPr/>
                    <a:lstStyle/>
                    <a:p>
                      <a:endParaRPr lang="en-AU"/>
                    </a:p>
                  </a:txBody>
                  <a:tcPr/>
                </a:tc>
                <a:tc gridSpan="3">
                  <a:txBody>
                    <a:bodyPr/>
                    <a:lstStyle/>
                    <a:p>
                      <a:pPr algn="ctr"/>
                      <a:r>
                        <a:rPr lang="en-US" sz="600" b="1">
                          <a:solidFill>
                            <a:srgbClr val="4C4C4E"/>
                          </a:solidFill>
                          <a:effectLst/>
                          <a:latin typeface="Raleway" panose="020B0003030101060003" pitchFamily="34" charset="0"/>
                        </a:rPr>
                        <a:t>INFERRED</a:t>
                      </a:r>
                      <a:endParaRPr lang="en-AU" sz="600" b="1">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hMerge="1">
                  <a:txBody>
                    <a:bodyPr/>
                    <a:lstStyle/>
                    <a:p>
                      <a:endParaRPr lang="en-AU"/>
                    </a:p>
                  </a:txBody>
                  <a:tcPr/>
                </a:tc>
                <a:tc hMerge="1">
                  <a:txBody>
                    <a:bodyPr/>
                    <a:lstStyle/>
                    <a:p>
                      <a:endParaRPr lang="en-AU"/>
                    </a:p>
                  </a:txBody>
                  <a:tcPr/>
                </a:tc>
                <a:tc gridSpan="3">
                  <a:txBody>
                    <a:bodyPr/>
                    <a:lstStyle/>
                    <a:p>
                      <a:pPr algn="ctr"/>
                      <a:r>
                        <a:rPr lang="en-US" sz="600" b="1">
                          <a:solidFill>
                            <a:srgbClr val="4C4C4E"/>
                          </a:solidFill>
                          <a:effectLst/>
                          <a:latin typeface="Raleway" panose="020B0003030101060003" pitchFamily="34" charset="0"/>
                        </a:rPr>
                        <a:t>TOTAL</a:t>
                      </a:r>
                      <a:endParaRPr lang="en-AU" sz="600" b="1">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hMerge="1">
                  <a:txBody>
                    <a:bodyPr/>
                    <a:lstStyle/>
                    <a:p>
                      <a:endParaRPr lang="en-AU"/>
                    </a:p>
                  </a:txBody>
                  <a:tcPr/>
                </a:tc>
                <a:tc hMerge="1">
                  <a:txBody>
                    <a:bodyPr/>
                    <a:lstStyle/>
                    <a:p>
                      <a:endParaRPr lang="en-AU"/>
                    </a:p>
                  </a:txBody>
                  <a:tcPr/>
                </a:tc>
                <a:tc>
                  <a:txBody>
                    <a:bodyPr/>
                    <a:lstStyle/>
                    <a:p>
                      <a:pPr algn="ctr"/>
                      <a:r>
                        <a:rPr lang="en-US" sz="1000">
                          <a:solidFill>
                            <a:srgbClr val="4C4C4E"/>
                          </a:solidFill>
                          <a:effectLst/>
                          <a:latin typeface="Raleway" panose="020B0003030101060003" pitchFamily="34" charset="0"/>
                        </a:rPr>
                        <a:t> </a:t>
                      </a:r>
                      <a:endParaRPr lang="en-AU" sz="100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extLst>
                  <a:ext uri="{0D108BD9-81ED-4DB2-BD59-A6C34878D82A}">
                    <a16:rowId xmlns:a16="http://schemas.microsoft.com/office/drawing/2014/main" val="3926598230"/>
                  </a:ext>
                </a:extLst>
              </a:tr>
              <a:tr h="348628">
                <a:tc vMerge="1">
                  <a:txBody>
                    <a:bodyPr/>
                    <a:lstStyle/>
                    <a:p>
                      <a:pPr algn="just"/>
                      <a:endParaRPr lang="en-AU" sz="600">
                        <a:solidFill>
                          <a:schemeClr val="bg2">
                            <a:lumMod val="50000"/>
                          </a:schemeClr>
                        </a:solidFill>
                        <a:effectLst/>
                        <a:latin typeface="Century Gothic" panose="020B0502020202020204" pitchFamily="34" charset="0"/>
                        <a:ea typeface="Calibri Light" panose="020F0302020204030204" pitchFamily="34" charset="0"/>
                      </a:endParaRPr>
                    </a:p>
                  </a:txBody>
                  <a:tcPr marL="68580" marR="68580" marT="0" marB="0"/>
                </a:tc>
                <a:tc>
                  <a:txBody>
                    <a:bodyPr/>
                    <a:lstStyle/>
                    <a:p>
                      <a:pPr algn="ctr"/>
                      <a:r>
                        <a:rPr lang="en-US" sz="500">
                          <a:solidFill>
                            <a:srgbClr val="4C4C4E"/>
                          </a:solidFill>
                          <a:effectLst/>
                          <a:latin typeface="Raleway" panose="020B0003030101060003" pitchFamily="34" charset="0"/>
                        </a:rPr>
                        <a:t>Tonnes</a:t>
                      </a:r>
                      <a:endParaRPr lang="en-AU" sz="500">
                        <a:solidFill>
                          <a:srgbClr val="4C4C4E"/>
                        </a:solidFill>
                        <a:effectLst/>
                        <a:latin typeface="Raleway" panose="020B0003030101060003" pitchFamily="34" charset="0"/>
                      </a:endParaRPr>
                    </a:p>
                    <a:p>
                      <a:pPr algn="ctr"/>
                      <a:r>
                        <a:rPr lang="en-US" sz="500">
                          <a:solidFill>
                            <a:srgbClr val="4C4C4E"/>
                          </a:solidFill>
                          <a:effectLst/>
                          <a:latin typeface="Raleway" panose="020B0003030101060003" pitchFamily="34" charset="0"/>
                        </a:rPr>
                        <a:t>(000’s)</a:t>
                      </a:r>
                      <a:endParaRPr lang="en-AU" sz="50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ctr"/>
                      <a:r>
                        <a:rPr lang="en-US" sz="500">
                          <a:solidFill>
                            <a:srgbClr val="4C4C4E"/>
                          </a:solidFill>
                          <a:effectLst/>
                          <a:latin typeface="Raleway" panose="020B0003030101060003" pitchFamily="34" charset="0"/>
                        </a:rPr>
                        <a:t>Grade</a:t>
                      </a:r>
                      <a:endParaRPr lang="en-AU" sz="500">
                        <a:solidFill>
                          <a:srgbClr val="4C4C4E"/>
                        </a:solidFill>
                        <a:effectLst/>
                        <a:latin typeface="Raleway" panose="020B0003030101060003" pitchFamily="34" charset="0"/>
                      </a:endParaRPr>
                    </a:p>
                    <a:p>
                      <a:pPr algn="ctr"/>
                      <a:r>
                        <a:rPr lang="en-US" sz="500">
                          <a:solidFill>
                            <a:srgbClr val="4C4C4E"/>
                          </a:solidFill>
                          <a:effectLst/>
                          <a:latin typeface="Raleway" panose="020B0003030101060003" pitchFamily="34" charset="0"/>
                        </a:rPr>
                        <a:t>(g/t)</a:t>
                      </a:r>
                      <a:endParaRPr lang="en-AU" sz="50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ctr"/>
                      <a:r>
                        <a:rPr lang="en-US" sz="500">
                          <a:solidFill>
                            <a:srgbClr val="4C4C4E"/>
                          </a:solidFill>
                          <a:effectLst/>
                          <a:latin typeface="Raleway" panose="020B0003030101060003" pitchFamily="34" charset="0"/>
                        </a:rPr>
                        <a:t>Ounces</a:t>
                      </a:r>
                      <a:endParaRPr lang="en-AU" sz="500">
                        <a:solidFill>
                          <a:srgbClr val="4C4C4E"/>
                        </a:solidFill>
                        <a:effectLst/>
                        <a:latin typeface="Raleway" panose="020B0003030101060003" pitchFamily="34" charset="0"/>
                      </a:endParaRPr>
                    </a:p>
                    <a:p>
                      <a:pPr algn="ctr"/>
                      <a:r>
                        <a:rPr lang="en-US" sz="500">
                          <a:solidFill>
                            <a:srgbClr val="4C4C4E"/>
                          </a:solidFill>
                          <a:effectLst/>
                          <a:latin typeface="Raleway" panose="020B0003030101060003" pitchFamily="34" charset="0"/>
                        </a:rPr>
                        <a:t>(000’s)</a:t>
                      </a:r>
                      <a:endParaRPr lang="en-AU" sz="50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ctr"/>
                      <a:r>
                        <a:rPr lang="en-US" sz="500">
                          <a:solidFill>
                            <a:srgbClr val="4C4C4E"/>
                          </a:solidFill>
                          <a:effectLst/>
                          <a:latin typeface="Raleway" panose="020B0003030101060003" pitchFamily="34" charset="0"/>
                        </a:rPr>
                        <a:t>Tonnes</a:t>
                      </a:r>
                      <a:endParaRPr lang="en-AU" sz="500">
                        <a:solidFill>
                          <a:srgbClr val="4C4C4E"/>
                        </a:solidFill>
                        <a:effectLst/>
                        <a:latin typeface="Raleway" panose="020B0003030101060003" pitchFamily="34" charset="0"/>
                      </a:endParaRPr>
                    </a:p>
                    <a:p>
                      <a:pPr algn="ctr"/>
                      <a:r>
                        <a:rPr lang="en-US" sz="500">
                          <a:solidFill>
                            <a:srgbClr val="4C4C4E"/>
                          </a:solidFill>
                          <a:effectLst/>
                          <a:latin typeface="Raleway" panose="020B0003030101060003" pitchFamily="34" charset="0"/>
                        </a:rPr>
                        <a:t>(000’s)</a:t>
                      </a:r>
                      <a:endParaRPr lang="en-AU" sz="50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ctr"/>
                      <a:r>
                        <a:rPr lang="en-US" sz="500">
                          <a:solidFill>
                            <a:srgbClr val="4C4C4E"/>
                          </a:solidFill>
                          <a:effectLst/>
                          <a:latin typeface="Raleway" panose="020B0003030101060003" pitchFamily="34" charset="0"/>
                        </a:rPr>
                        <a:t>Grade</a:t>
                      </a:r>
                      <a:endParaRPr lang="en-AU" sz="500">
                        <a:solidFill>
                          <a:srgbClr val="4C4C4E"/>
                        </a:solidFill>
                        <a:effectLst/>
                        <a:latin typeface="Raleway" panose="020B0003030101060003" pitchFamily="34" charset="0"/>
                      </a:endParaRPr>
                    </a:p>
                    <a:p>
                      <a:pPr algn="ctr"/>
                      <a:r>
                        <a:rPr lang="en-US" sz="500">
                          <a:solidFill>
                            <a:srgbClr val="4C4C4E"/>
                          </a:solidFill>
                          <a:effectLst/>
                          <a:latin typeface="Raleway" panose="020B0003030101060003" pitchFamily="34" charset="0"/>
                        </a:rPr>
                        <a:t>(g/t)</a:t>
                      </a:r>
                      <a:endParaRPr lang="en-AU" sz="50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ctr"/>
                      <a:r>
                        <a:rPr lang="en-US" sz="500">
                          <a:solidFill>
                            <a:srgbClr val="4C4C4E"/>
                          </a:solidFill>
                          <a:effectLst/>
                          <a:latin typeface="Raleway" panose="020B0003030101060003" pitchFamily="34" charset="0"/>
                        </a:rPr>
                        <a:t>Ounces</a:t>
                      </a:r>
                      <a:endParaRPr lang="en-AU" sz="500">
                        <a:solidFill>
                          <a:srgbClr val="4C4C4E"/>
                        </a:solidFill>
                        <a:effectLst/>
                        <a:latin typeface="Raleway" panose="020B0003030101060003" pitchFamily="34" charset="0"/>
                      </a:endParaRPr>
                    </a:p>
                    <a:p>
                      <a:pPr algn="ctr"/>
                      <a:r>
                        <a:rPr lang="en-US" sz="500">
                          <a:solidFill>
                            <a:srgbClr val="4C4C4E"/>
                          </a:solidFill>
                          <a:effectLst/>
                          <a:latin typeface="Raleway" panose="020B0003030101060003" pitchFamily="34" charset="0"/>
                        </a:rPr>
                        <a:t>(000’s)</a:t>
                      </a:r>
                      <a:endParaRPr lang="en-AU" sz="50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ctr"/>
                      <a:r>
                        <a:rPr lang="en-US" sz="500">
                          <a:solidFill>
                            <a:srgbClr val="4C4C4E"/>
                          </a:solidFill>
                          <a:effectLst/>
                          <a:latin typeface="Raleway" panose="020B0003030101060003" pitchFamily="34" charset="0"/>
                        </a:rPr>
                        <a:t>Tonnes</a:t>
                      </a:r>
                      <a:endParaRPr lang="en-AU" sz="500">
                        <a:solidFill>
                          <a:srgbClr val="4C4C4E"/>
                        </a:solidFill>
                        <a:effectLst/>
                        <a:latin typeface="Raleway" panose="020B0003030101060003" pitchFamily="34" charset="0"/>
                      </a:endParaRPr>
                    </a:p>
                    <a:p>
                      <a:pPr algn="ctr"/>
                      <a:r>
                        <a:rPr lang="en-US" sz="500">
                          <a:solidFill>
                            <a:srgbClr val="4C4C4E"/>
                          </a:solidFill>
                          <a:effectLst/>
                          <a:latin typeface="Raleway" panose="020B0003030101060003" pitchFamily="34" charset="0"/>
                        </a:rPr>
                        <a:t>(000’s)</a:t>
                      </a:r>
                      <a:endParaRPr lang="en-AU" sz="50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ctr"/>
                      <a:r>
                        <a:rPr lang="en-US" sz="500">
                          <a:solidFill>
                            <a:srgbClr val="4C4C4E"/>
                          </a:solidFill>
                          <a:effectLst/>
                          <a:latin typeface="Raleway" panose="020B0003030101060003" pitchFamily="34" charset="0"/>
                        </a:rPr>
                        <a:t>Grade</a:t>
                      </a:r>
                      <a:endParaRPr lang="en-AU" sz="500">
                        <a:solidFill>
                          <a:srgbClr val="4C4C4E"/>
                        </a:solidFill>
                        <a:effectLst/>
                        <a:latin typeface="Raleway" panose="020B0003030101060003" pitchFamily="34" charset="0"/>
                      </a:endParaRPr>
                    </a:p>
                    <a:p>
                      <a:pPr algn="ctr"/>
                      <a:r>
                        <a:rPr lang="en-US" sz="500">
                          <a:solidFill>
                            <a:srgbClr val="4C4C4E"/>
                          </a:solidFill>
                          <a:effectLst/>
                          <a:latin typeface="Raleway" panose="020B0003030101060003" pitchFamily="34" charset="0"/>
                        </a:rPr>
                        <a:t>(g/t)</a:t>
                      </a:r>
                      <a:endParaRPr lang="en-AU" sz="50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ctr"/>
                      <a:r>
                        <a:rPr lang="en-US" sz="500">
                          <a:solidFill>
                            <a:srgbClr val="4C4C4E"/>
                          </a:solidFill>
                          <a:effectLst/>
                          <a:latin typeface="Raleway" panose="020B0003030101060003" pitchFamily="34" charset="0"/>
                        </a:rPr>
                        <a:t>Ounces</a:t>
                      </a:r>
                      <a:endParaRPr lang="en-AU" sz="500">
                        <a:solidFill>
                          <a:srgbClr val="4C4C4E"/>
                        </a:solidFill>
                        <a:effectLst/>
                        <a:latin typeface="Raleway" panose="020B0003030101060003" pitchFamily="34" charset="0"/>
                      </a:endParaRPr>
                    </a:p>
                    <a:p>
                      <a:pPr algn="ctr"/>
                      <a:r>
                        <a:rPr lang="en-US" sz="500">
                          <a:solidFill>
                            <a:srgbClr val="4C4C4E"/>
                          </a:solidFill>
                          <a:effectLst/>
                          <a:latin typeface="Raleway" panose="020B0003030101060003" pitchFamily="34" charset="0"/>
                        </a:rPr>
                        <a:t>(000’s)</a:t>
                      </a:r>
                      <a:endParaRPr lang="en-AU" sz="50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indent="-53975" algn="ctr"/>
                      <a:r>
                        <a:rPr lang="en-US" sz="500">
                          <a:solidFill>
                            <a:srgbClr val="4C4C4E"/>
                          </a:solidFill>
                          <a:effectLst/>
                          <a:latin typeface="Raleway" panose="020B0003030101060003" pitchFamily="34" charset="0"/>
                        </a:rPr>
                        <a:t>Cut off</a:t>
                      </a:r>
                      <a:endParaRPr lang="en-AU" sz="500">
                        <a:solidFill>
                          <a:srgbClr val="4C4C4E"/>
                        </a:solidFill>
                        <a:effectLst/>
                        <a:latin typeface="Raleway" panose="020B0003030101060003" pitchFamily="34" charset="0"/>
                      </a:endParaRPr>
                    </a:p>
                    <a:p>
                      <a:pPr indent="-53975" algn="ctr"/>
                      <a:r>
                        <a:rPr lang="en-US" sz="500">
                          <a:solidFill>
                            <a:srgbClr val="4C4C4E"/>
                          </a:solidFill>
                          <a:effectLst/>
                          <a:latin typeface="Raleway" panose="020B0003030101060003" pitchFamily="34" charset="0"/>
                        </a:rPr>
                        <a:t>Grade</a:t>
                      </a:r>
                    </a:p>
                    <a:p>
                      <a:pPr indent="-53975" algn="ctr"/>
                      <a:r>
                        <a:rPr lang="en-US" sz="500">
                          <a:solidFill>
                            <a:srgbClr val="4C4C4E"/>
                          </a:solidFill>
                          <a:effectLst/>
                          <a:latin typeface="Raleway" panose="020B0003030101060003" pitchFamily="34" charset="0"/>
                          <a:ea typeface="Calibri Light" panose="020F0302020204030204" pitchFamily="34" charset="0"/>
                        </a:rPr>
                        <a:t>(g/t Au)</a:t>
                      </a:r>
                      <a:endParaRPr lang="en-AU" sz="50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extLst>
                  <a:ext uri="{0D108BD9-81ED-4DB2-BD59-A6C34878D82A}">
                    <a16:rowId xmlns:a16="http://schemas.microsoft.com/office/drawing/2014/main" val="1668600662"/>
                  </a:ext>
                </a:extLst>
              </a:tr>
              <a:tr h="127830">
                <a:tc>
                  <a:txBody>
                    <a:bodyPr/>
                    <a:lstStyle/>
                    <a:p>
                      <a:pPr algn="just"/>
                      <a:r>
                        <a:rPr lang="en-US" sz="550">
                          <a:solidFill>
                            <a:srgbClr val="4C4C4E"/>
                          </a:solidFill>
                          <a:effectLst/>
                          <a:latin typeface="Raleway" panose="020B0003030101060003" pitchFamily="34" charset="0"/>
                        </a:rPr>
                        <a:t>Mt Olympus</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6,038</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2.3</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448</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9,138</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2.2</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632</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15,176</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2.2</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1,080</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indent="-21590" algn="r">
                        <a:spcAft>
                          <a:spcPts val="0"/>
                        </a:spcAft>
                      </a:pPr>
                      <a:r>
                        <a:rPr lang="en-US" sz="550">
                          <a:solidFill>
                            <a:srgbClr val="4C4C4E"/>
                          </a:solidFill>
                          <a:effectLst/>
                          <a:latin typeface="Raleway" panose="020B0003030101060003" pitchFamily="34" charset="0"/>
                        </a:rPr>
                        <a:t>0.7</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extLst>
                  <a:ext uri="{0D108BD9-81ED-4DB2-BD59-A6C34878D82A}">
                    <a16:rowId xmlns:a16="http://schemas.microsoft.com/office/drawing/2014/main" val="3597021735"/>
                  </a:ext>
                </a:extLst>
              </a:tr>
              <a:tr h="127830">
                <a:tc>
                  <a:txBody>
                    <a:bodyPr/>
                    <a:lstStyle/>
                    <a:p>
                      <a:pPr algn="just"/>
                      <a:r>
                        <a:rPr lang="en-US" sz="550">
                          <a:solidFill>
                            <a:srgbClr val="4C4C4E"/>
                          </a:solidFill>
                          <a:effectLst/>
                          <a:latin typeface="Raleway" panose="020B0003030101060003" pitchFamily="34" charset="0"/>
                        </a:rPr>
                        <a:t>Peake</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113</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5.2</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19</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3,544</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3.3</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380</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3,657</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3.4</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399</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indent="-21590" algn="r">
                        <a:spcAft>
                          <a:spcPts val="0"/>
                        </a:spcAft>
                      </a:pPr>
                      <a:r>
                        <a:rPr lang="en-US" sz="550">
                          <a:solidFill>
                            <a:srgbClr val="4C4C4E"/>
                          </a:solidFill>
                          <a:effectLst/>
                          <a:latin typeface="Raleway" panose="020B0003030101060003" pitchFamily="34" charset="0"/>
                        </a:rPr>
                        <a:t>0.9</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extLst>
                  <a:ext uri="{0D108BD9-81ED-4DB2-BD59-A6C34878D82A}">
                    <a16:rowId xmlns:a16="http://schemas.microsoft.com/office/drawing/2014/main" val="1607275329"/>
                  </a:ext>
                </a:extLst>
              </a:tr>
              <a:tr h="127830">
                <a:tc>
                  <a:txBody>
                    <a:bodyPr/>
                    <a:lstStyle/>
                    <a:p>
                      <a:pPr algn="just"/>
                      <a:r>
                        <a:rPr lang="en-US" sz="550">
                          <a:solidFill>
                            <a:srgbClr val="4C4C4E"/>
                          </a:solidFill>
                          <a:effectLst/>
                          <a:latin typeface="Raleway" panose="020B0003030101060003" pitchFamily="34" charset="0"/>
                        </a:rPr>
                        <a:t>Waugh</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347</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3.6</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40</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240</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3.6</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28</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587</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3.6</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68</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indent="-21590" algn="r">
                        <a:spcAft>
                          <a:spcPts val="0"/>
                        </a:spcAft>
                      </a:pPr>
                      <a:r>
                        <a:rPr lang="en-US" sz="550">
                          <a:solidFill>
                            <a:srgbClr val="4C4C4E"/>
                          </a:solidFill>
                          <a:effectLst/>
                          <a:latin typeface="Raleway" panose="020B0003030101060003" pitchFamily="34" charset="0"/>
                        </a:rPr>
                        <a:t>0.9</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extLst>
                  <a:ext uri="{0D108BD9-81ED-4DB2-BD59-A6C34878D82A}">
                    <a16:rowId xmlns:a16="http://schemas.microsoft.com/office/drawing/2014/main" val="2212366166"/>
                  </a:ext>
                </a:extLst>
              </a:tr>
              <a:tr h="127830">
                <a:tc>
                  <a:txBody>
                    <a:bodyPr/>
                    <a:lstStyle/>
                    <a:p>
                      <a:pPr algn="just"/>
                      <a:r>
                        <a:rPr lang="en-US" sz="550">
                          <a:solidFill>
                            <a:srgbClr val="4C4C4E"/>
                          </a:solidFill>
                          <a:effectLst/>
                          <a:latin typeface="Raleway" panose="020B0003030101060003" pitchFamily="34" charset="0"/>
                        </a:rPr>
                        <a:t>Zeus</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508</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2.1</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34</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532</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2.2</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38</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1,040</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2.2</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72</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indent="-21590" algn="r">
                        <a:spcAft>
                          <a:spcPts val="0"/>
                        </a:spcAft>
                      </a:pPr>
                      <a:r>
                        <a:rPr lang="en-US" sz="550">
                          <a:solidFill>
                            <a:srgbClr val="4C4C4E"/>
                          </a:solidFill>
                          <a:effectLst/>
                          <a:latin typeface="Raleway" panose="020B0003030101060003" pitchFamily="34" charset="0"/>
                        </a:rPr>
                        <a:t>0.9</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extLst>
                  <a:ext uri="{0D108BD9-81ED-4DB2-BD59-A6C34878D82A}">
                    <a16:rowId xmlns:a16="http://schemas.microsoft.com/office/drawing/2014/main" val="4275324864"/>
                  </a:ext>
                </a:extLst>
              </a:tr>
              <a:tr h="127830">
                <a:tc>
                  <a:txBody>
                    <a:bodyPr/>
                    <a:lstStyle/>
                    <a:p>
                      <a:pPr algn="just"/>
                      <a:r>
                        <a:rPr lang="en-US" sz="550">
                          <a:solidFill>
                            <a:srgbClr val="4C4C4E"/>
                          </a:solidFill>
                          <a:effectLst/>
                          <a:latin typeface="Raleway" panose="020B0003030101060003" pitchFamily="34" charset="0"/>
                        </a:rPr>
                        <a:t>Romulus</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 </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329</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2.6</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27</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329</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2.6</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a:solidFill>
                            <a:srgbClr val="4C4C4E"/>
                          </a:solidFill>
                          <a:effectLst/>
                          <a:latin typeface="Raleway" panose="020B0003030101060003" pitchFamily="34" charset="0"/>
                        </a:rPr>
                        <a:t>27</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indent="-21590" algn="r">
                        <a:spcAft>
                          <a:spcPts val="0"/>
                        </a:spcAft>
                      </a:pPr>
                      <a:r>
                        <a:rPr lang="en-US" sz="550">
                          <a:solidFill>
                            <a:srgbClr val="4C4C4E"/>
                          </a:solidFill>
                          <a:effectLst/>
                          <a:latin typeface="Raleway" panose="020B0003030101060003" pitchFamily="34" charset="0"/>
                        </a:rPr>
                        <a:t>0.9</a:t>
                      </a:r>
                      <a:endParaRPr lang="en-AU" sz="550">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extLst>
                  <a:ext uri="{0D108BD9-81ED-4DB2-BD59-A6C34878D82A}">
                    <a16:rowId xmlns:a16="http://schemas.microsoft.com/office/drawing/2014/main" val="2733249197"/>
                  </a:ext>
                </a:extLst>
              </a:tr>
              <a:tr h="255660">
                <a:tc>
                  <a:txBody>
                    <a:bodyPr/>
                    <a:lstStyle/>
                    <a:p>
                      <a:pPr algn="just"/>
                      <a:r>
                        <a:rPr lang="en-US" sz="550" b="1">
                          <a:solidFill>
                            <a:srgbClr val="4C4C4E"/>
                          </a:solidFill>
                          <a:effectLst/>
                          <a:latin typeface="Raleway" panose="020B0003030101060003" pitchFamily="34" charset="0"/>
                        </a:rPr>
                        <a:t>TOTAL RESOURCE</a:t>
                      </a:r>
                      <a:endParaRPr lang="en-AU" sz="550" b="1">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b="1">
                          <a:solidFill>
                            <a:srgbClr val="4C4C4E"/>
                          </a:solidFill>
                          <a:effectLst/>
                          <a:latin typeface="Raleway" panose="020B0003030101060003" pitchFamily="34" charset="0"/>
                        </a:rPr>
                        <a:t>7,006</a:t>
                      </a:r>
                      <a:endParaRPr lang="en-AU" sz="550" b="1">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b="1">
                          <a:solidFill>
                            <a:srgbClr val="4C4C4E"/>
                          </a:solidFill>
                          <a:effectLst/>
                          <a:latin typeface="Raleway" panose="020B0003030101060003" pitchFamily="34" charset="0"/>
                        </a:rPr>
                        <a:t>2.4</a:t>
                      </a:r>
                      <a:endParaRPr lang="en-AU" sz="550" b="1">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b="1">
                          <a:solidFill>
                            <a:srgbClr val="4C4C4E"/>
                          </a:solidFill>
                          <a:effectLst/>
                          <a:latin typeface="Raleway" panose="020B0003030101060003" pitchFamily="34" charset="0"/>
                        </a:rPr>
                        <a:t>541</a:t>
                      </a:r>
                      <a:endParaRPr lang="en-AU" sz="550" b="1">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b="1">
                          <a:solidFill>
                            <a:srgbClr val="4C4C4E"/>
                          </a:solidFill>
                          <a:effectLst/>
                          <a:latin typeface="Raleway" panose="020B0003030101060003" pitchFamily="34" charset="0"/>
                        </a:rPr>
                        <a:t>13,783</a:t>
                      </a:r>
                      <a:endParaRPr lang="en-AU" sz="550" b="1">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b="1">
                          <a:solidFill>
                            <a:srgbClr val="4C4C4E"/>
                          </a:solidFill>
                          <a:effectLst/>
                          <a:latin typeface="Raleway" panose="020B0003030101060003" pitchFamily="34" charset="0"/>
                        </a:rPr>
                        <a:t>2.5</a:t>
                      </a:r>
                      <a:endParaRPr lang="en-AU" sz="550" b="1">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b="1">
                          <a:solidFill>
                            <a:srgbClr val="4C4C4E"/>
                          </a:solidFill>
                          <a:effectLst/>
                          <a:latin typeface="Raleway" panose="020B0003030101060003" pitchFamily="34" charset="0"/>
                        </a:rPr>
                        <a:t>1,105</a:t>
                      </a:r>
                      <a:endParaRPr lang="en-AU" sz="550" b="1">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b="1">
                          <a:solidFill>
                            <a:srgbClr val="4C4C4E"/>
                          </a:solidFill>
                          <a:effectLst/>
                          <a:latin typeface="Raleway" panose="020B0003030101060003" pitchFamily="34" charset="0"/>
                        </a:rPr>
                        <a:t>20,789</a:t>
                      </a:r>
                      <a:endParaRPr lang="en-AU" sz="550" b="1">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b="1">
                          <a:solidFill>
                            <a:srgbClr val="4C4C4E"/>
                          </a:solidFill>
                          <a:effectLst/>
                          <a:latin typeface="Raleway" panose="020B0003030101060003" pitchFamily="34" charset="0"/>
                        </a:rPr>
                        <a:t>2.5</a:t>
                      </a:r>
                      <a:endParaRPr lang="en-AU" sz="550" b="1">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r"/>
                      <a:r>
                        <a:rPr lang="en-US" sz="550" b="1">
                          <a:solidFill>
                            <a:srgbClr val="4C4C4E"/>
                          </a:solidFill>
                          <a:effectLst/>
                          <a:latin typeface="Raleway" panose="020B0003030101060003" pitchFamily="34" charset="0"/>
                        </a:rPr>
                        <a:t>1,646</a:t>
                      </a:r>
                      <a:endParaRPr lang="en-AU" sz="550" b="1">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tc>
                  <a:txBody>
                    <a:bodyPr/>
                    <a:lstStyle/>
                    <a:p>
                      <a:pPr algn="just"/>
                      <a:r>
                        <a:rPr lang="en-US" sz="550" b="1">
                          <a:solidFill>
                            <a:srgbClr val="4C4C4E"/>
                          </a:solidFill>
                          <a:effectLst/>
                          <a:latin typeface="Raleway" panose="020B0003030101060003" pitchFamily="34" charset="0"/>
                        </a:rPr>
                        <a:t> </a:t>
                      </a:r>
                      <a:endParaRPr lang="en-AU" sz="550" b="1">
                        <a:solidFill>
                          <a:srgbClr val="4C4C4E"/>
                        </a:solidFill>
                        <a:effectLst/>
                        <a:latin typeface="Raleway" panose="020B0003030101060003" pitchFamily="34" charset="0"/>
                        <a:ea typeface="Calibri Light" panose="020F0302020204030204" pitchFamily="34" charset="0"/>
                      </a:endParaRPr>
                    </a:p>
                  </a:txBody>
                  <a:tcPr marL="68580" marR="68580" marT="0" marB="0" anchor="ctr">
                    <a:lnL w="12700" cap="flat" cmpd="sng" algn="ctr">
                      <a:solidFill>
                        <a:srgbClr val="D4953E"/>
                      </a:solidFill>
                      <a:prstDash val="solid"/>
                      <a:round/>
                      <a:headEnd type="none" w="med" len="med"/>
                      <a:tailEnd type="none" w="med" len="med"/>
                    </a:lnL>
                    <a:lnR w="12700" cap="flat" cmpd="sng" algn="ctr">
                      <a:solidFill>
                        <a:srgbClr val="D4953E"/>
                      </a:solidFill>
                      <a:prstDash val="solid"/>
                      <a:round/>
                      <a:headEnd type="none" w="med" len="med"/>
                      <a:tailEnd type="none" w="med" len="med"/>
                    </a:lnR>
                    <a:lnT w="12700" cap="flat" cmpd="sng" algn="ctr">
                      <a:solidFill>
                        <a:srgbClr val="D4953E"/>
                      </a:solidFill>
                      <a:prstDash val="solid"/>
                      <a:round/>
                      <a:headEnd type="none" w="med" len="med"/>
                      <a:tailEnd type="none" w="med" len="med"/>
                    </a:lnT>
                    <a:lnB w="12700" cap="flat" cmpd="sng" algn="ctr">
                      <a:solidFill>
                        <a:srgbClr val="D4953E"/>
                      </a:solidFill>
                      <a:prstDash val="solid"/>
                      <a:round/>
                      <a:headEnd type="none" w="med" len="med"/>
                      <a:tailEnd type="none" w="med" len="med"/>
                    </a:lnB>
                    <a:solidFill>
                      <a:schemeClr val="bg1"/>
                    </a:solidFill>
                  </a:tcPr>
                </a:tc>
                <a:extLst>
                  <a:ext uri="{0D108BD9-81ED-4DB2-BD59-A6C34878D82A}">
                    <a16:rowId xmlns:a16="http://schemas.microsoft.com/office/drawing/2014/main" val="1925821341"/>
                  </a:ext>
                </a:extLst>
              </a:tr>
            </a:tbl>
          </a:graphicData>
        </a:graphic>
      </p:graphicFrame>
      <p:sp>
        <p:nvSpPr>
          <p:cNvPr id="10" name="TextBox 9">
            <a:extLst>
              <a:ext uri="{FF2B5EF4-FFF2-40B4-BE49-F238E27FC236}">
                <a16:creationId xmlns:a16="http://schemas.microsoft.com/office/drawing/2014/main" id="{5B552079-051A-E14F-8580-CB32EEF523C4}"/>
              </a:ext>
            </a:extLst>
          </p:cNvPr>
          <p:cNvSpPr txBox="1"/>
          <p:nvPr/>
        </p:nvSpPr>
        <p:spPr>
          <a:xfrm>
            <a:off x="127173" y="4443903"/>
            <a:ext cx="4471825" cy="1892826"/>
          </a:xfrm>
          <a:prstGeom prst="rect">
            <a:avLst/>
          </a:prstGeom>
          <a:noFill/>
        </p:spPr>
        <p:txBody>
          <a:bodyPr wrap="square">
            <a:spAutoFit/>
          </a:bodyPr>
          <a:lstStyle/>
          <a:p>
            <a:pPr algn="just">
              <a:lnSpc>
                <a:spcPct val="200000"/>
              </a:lnSpc>
            </a:pPr>
            <a:r>
              <a:rPr lang="en-GB" sz="650" b="1" dirty="0">
                <a:solidFill>
                  <a:schemeClr val="bg2">
                    <a:lumMod val="50000"/>
                  </a:schemeClr>
                </a:solidFill>
                <a:latin typeface="Raleway" panose="020B0003030101060003" pitchFamily="34" charset="0"/>
                <a:ea typeface="Roboto Light" panose="02000000000000000000" pitchFamily="2" charset="0"/>
              </a:rPr>
              <a:t>Disclaimer</a:t>
            </a:r>
            <a:endParaRPr lang="en-US" sz="650" dirty="0">
              <a:solidFill>
                <a:schemeClr val="bg2">
                  <a:lumMod val="50000"/>
                </a:schemeClr>
              </a:solidFill>
              <a:latin typeface="Raleway" panose="020B0003030101060003" pitchFamily="34" charset="0"/>
              <a:ea typeface="Roboto Light" panose="02000000000000000000" pitchFamily="2" charset="0"/>
            </a:endParaRPr>
          </a:p>
          <a:p>
            <a:pPr algn="just"/>
            <a:r>
              <a:rPr lang="en-US" sz="650" dirty="0">
                <a:solidFill>
                  <a:schemeClr val="bg2">
                    <a:lumMod val="50000"/>
                  </a:schemeClr>
                </a:solidFill>
                <a:latin typeface="Raleway" panose="020B0003030101060003" pitchFamily="34" charset="0"/>
                <a:ea typeface="Roboto Light" panose="02000000000000000000" pitchFamily="2" charset="0"/>
              </a:rPr>
              <a:t>This IP does not purport to contain all the information that a prospective investor may require in relation to the Company’s mineral projects. In all cases, before acting in reliance on any information, the Recipient should conduct its own investigation and analysis and should check the accuracy, reliability and completeness of the information and obtain independent and specific advice from appropriate professional advisers. The Company makes no representation, or warranty (express or implied) as to the accuracy, reliability or completeness of the information. The Company and its respective Directors, employees, agents and consultants shall have no liability for any statements, opinions, information or matters arising out of, or for any omissions from, this IP, except liability under law that cannot be excluded.</a:t>
            </a:r>
          </a:p>
          <a:p>
            <a:pPr algn="just"/>
            <a:endParaRPr lang="en-US" sz="650" dirty="0">
              <a:solidFill>
                <a:schemeClr val="bg2">
                  <a:lumMod val="50000"/>
                </a:schemeClr>
              </a:solidFill>
              <a:latin typeface="Raleway" panose="020B0003030101060003" pitchFamily="34" charset="0"/>
              <a:ea typeface="Roboto Light" panose="02000000000000000000" pitchFamily="2" charset="0"/>
            </a:endParaRPr>
          </a:p>
          <a:p>
            <a:pPr>
              <a:lnSpc>
                <a:spcPct val="200000"/>
              </a:lnSpc>
            </a:pPr>
            <a:r>
              <a:rPr lang="en-AU" sz="650" b="1" dirty="0">
                <a:solidFill>
                  <a:schemeClr val="bg2">
                    <a:lumMod val="50000"/>
                  </a:schemeClr>
                </a:solidFill>
                <a:latin typeface="Raleway" panose="020B0003030101060003" pitchFamily="34" charset="0"/>
                <a:ea typeface="Roboto Light" panose="02000000000000000000" pitchFamily="2" charset="0"/>
              </a:rPr>
              <a:t>Competent Persons Statement</a:t>
            </a:r>
            <a:r>
              <a:rPr lang="en-US" sz="650" dirty="0">
                <a:solidFill>
                  <a:schemeClr val="bg2">
                    <a:lumMod val="50000"/>
                  </a:schemeClr>
                </a:solidFill>
                <a:latin typeface="Raleway" panose="020B0003030101060003" pitchFamily="34" charset="0"/>
                <a:ea typeface="Roboto Light" panose="02000000000000000000" pitchFamily="2" charset="0"/>
              </a:rPr>
              <a:t> </a:t>
            </a:r>
            <a:endParaRPr lang="en-AU" sz="650" dirty="0">
              <a:solidFill>
                <a:schemeClr val="bg2">
                  <a:lumMod val="50000"/>
                </a:schemeClr>
              </a:solidFill>
              <a:latin typeface="Raleway" panose="020B0003030101060003" pitchFamily="34" charset="0"/>
              <a:ea typeface="Roboto Light" panose="02000000000000000000" pitchFamily="2" charset="0"/>
            </a:endParaRPr>
          </a:p>
          <a:p>
            <a:pPr algn="just"/>
            <a:r>
              <a:rPr lang="en-US" sz="650" dirty="0">
                <a:solidFill>
                  <a:schemeClr val="bg2">
                    <a:lumMod val="50000"/>
                  </a:schemeClr>
                </a:solidFill>
                <a:latin typeface="Raleway" panose="020B0003030101060003" pitchFamily="34" charset="0"/>
                <a:ea typeface="Roboto Light" panose="02000000000000000000" pitchFamily="2" charset="0"/>
              </a:rPr>
              <a:t>The information in this report that relates to Exploration Results for </a:t>
            </a:r>
            <a:r>
              <a:rPr lang="en-US" sz="650" dirty="0" err="1">
                <a:solidFill>
                  <a:schemeClr val="bg2">
                    <a:lumMod val="50000"/>
                  </a:schemeClr>
                </a:solidFill>
                <a:latin typeface="Raleway" panose="020B0003030101060003" pitchFamily="34" charset="0"/>
                <a:ea typeface="Roboto Light" panose="02000000000000000000" pitchFamily="2" charset="0"/>
              </a:rPr>
              <a:t>Mallina</a:t>
            </a:r>
            <a:r>
              <a:rPr lang="en-US" sz="650" dirty="0">
                <a:solidFill>
                  <a:schemeClr val="bg2">
                    <a:lumMod val="50000"/>
                  </a:schemeClr>
                </a:solidFill>
                <a:latin typeface="Raleway" panose="020B0003030101060003" pitchFamily="34" charset="0"/>
                <a:ea typeface="Roboto Light" panose="02000000000000000000" pitchFamily="2" charset="0"/>
              </a:rPr>
              <a:t> West, Pilbara Lithium and Ashburton Projects are extracted from the Company’s ASX announcements as referred to above (see releases marked *) and are available to view on www.kzr.com.au.  The Company confirms that it is not aware of any new information or data that materially affects the information included in the original market announcements. </a:t>
            </a:r>
          </a:p>
          <a:p>
            <a:pPr algn="just"/>
            <a:endParaRPr lang="en-AU" sz="650" dirty="0">
              <a:latin typeface="Raleway" panose="020B0003030101060003" pitchFamily="34" charset="0"/>
            </a:endParaRPr>
          </a:p>
        </p:txBody>
      </p:sp>
      <p:sp>
        <p:nvSpPr>
          <p:cNvPr id="11" name="TextBox 10">
            <a:extLst>
              <a:ext uri="{FF2B5EF4-FFF2-40B4-BE49-F238E27FC236}">
                <a16:creationId xmlns:a16="http://schemas.microsoft.com/office/drawing/2014/main" id="{A1A7282C-8487-6442-AA33-0407DF1C3D10}"/>
              </a:ext>
            </a:extLst>
          </p:cNvPr>
          <p:cNvSpPr txBox="1"/>
          <p:nvPr/>
        </p:nvSpPr>
        <p:spPr>
          <a:xfrm>
            <a:off x="127721" y="5169143"/>
            <a:ext cx="4471823" cy="377026"/>
          </a:xfrm>
          <a:prstGeom prst="rect">
            <a:avLst/>
          </a:prstGeom>
          <a:noFill/>
        </p:spPr>
        <p:txBody>
          <a:bodyPr wrap="square">
            <a:spAutoFit/>
          </a:bodyPr>
          <a:lstStyle/>
          <a:p>
            <a:pPr algn="just"/>
            <a:endParaRPr lang="en-US" sz="650">
              <a:solidFill>
                <a:schemeClr val="bg2">
                  <a:lumMod val="50000"/>
                </a:schemeClr>
              </a:solidFill>
              <a:latin typeface="Raleway" panose="020B0003030101060003" pitchFamily="34" charset="0"/>
              <a:ea typeface="Roboto Light" panose="02000000000000000000" pitchFamily="2" charset="0"/>
            </a:endParaRPr>
          </a:p>
          <a:p>
            <a:pPr algn="just"/>
            <a:endParaRPr lang="en-AU" sz="600">
              <a:solidFill>
                <a:schemeClr val="bg2">
                  <a:lumMod val="50000"/>
                </a:schemeClr>
              </a:solidFill>
              <a:latin typeface="Raleway" panose="020B0003030101060003" pitchFamily="34" charset="0"/>
              <a:ea typeface="Roboto Light" panose="02000000000000000000" pitchFamily="2" charset="0"/>
            </a:endParaRPr>
          </a:p>
          <a:p>
            <a:pPr algn="just"/>
            <a:endParaRPr lang="en-AU" sz="600">
              <a:solidFill>
                <a:schemeClr val="bg2">
                  <a:lumMod val="50000"/>
                </a:schemeClr>
              </a:solidFill>
              <a:latin typeface="Raleway" panose="020B0003030101060003" pitchFamily="34" charset="0"/>
              <a:ea typeface="Roboto Light" panose="02000000000000000000" pitchFamily="2" charset="0"/>
            </a:endParaRPr>
          </a:p>
        </p:txBody>
      </p:sp>
      <p:sp>
        <p:nvSpPr>
          <p:cNvPr id="12" name="TextBox 11">
            <a:extLst>
              <a:ext uri="{FF2B5EF4-FFF2-40B4-BE49-F238E27FC236}">
                <a16:creationId xmlns:a16="http://schemas.microsoft.com/office/drawing/2014/main" id="{9C994325-A9E4-0442-8620-BE86EE9F8517}"/>
              </a:ext>
            </a:extLst>
          </p:cNvPr>
          <p:cNvSpPr txBox="1"/>
          <p:nvPr/>
        </p:nvSpPr>
        <p:spPr>
          <a:xfrm>
            <a:off x="127721" y="3376385"/>
            <a:ext cx="1237281" cy="1292662"/>
          </a:xfrm>
          <a:prstGeom prst="rect">
            <a:avLst/>
          </a:prstGeom>
          <a:noFill/>
        </p:spPr>
        <p:txBody>
          <a:bodyPr wrap="square">
            <a:spAutoFit/>
          </a:bodyPr>
          <a:lstStyle/>
          <a:p>
            <a:pPr fontAlgn="t"/>
            <a:r>
              <a:rPr lang="en-AU" sz="600">
                <a:solidFill>
                  <a:schemeClr val="bg2">
                    <a:lumMod val="50000"/>
                  </a:schemeClr>
                </a:solidFill>
                <a:latin typeface="Raleway" panose="020B0003030101060003" pitchFamily="34" charset="0"/>
                <a:ea typeface="Roboto Light" panose="02000000000000000000" pitchFamily="2" charset="0"/>
              </a:rPr>
              <a:t>ASX: SRI: 14 February 2011     </a:t>
            </a:r>
          </a:p>
          <a:p>
            <a:pPr fontAlgn="t"/>
            <a:r>
              <a:rPr lang="en-AU" sz="600">
                <a:solidFill>
                  <a:schemeClr val="bg2">
                    <a:lumMod val="50000"/>
                  </a:schemeClr>
                </a:solidFill>
                <a:latin typeface="Raleway" panose="020B0003030101060003" pitchFamily="34" charset="0"/>
                <a:ea typeface="Roboto Light" panose="02000000000000000000" pitchFamily="2" charset="0"/>
              </a:rPr>
              <a:t>ASX: NST: 14 February 2011</a:t>
            </a:r>
          </a:p>
          <a:p>
            <a:pPr fontAlgn="t"/>
            <a:r>
              <a:rPr lang="en-AU" sz="600">
                <a:solidFill>
                  <a:schemeClr val="bg2">
                    <a:lumMod val="50000"/>
                  </a:schemeClr>
                </a:solidFill>
                <a:latin typeface="Raleway" panose="020B0003030101060003" pitchFamily="34" charset="0"/>
                <a:ea typeface="Roboto Light" panose="02000000000000000000" pitchFamily="2" charset="0"/>
              </a:rPr>
              <a:t>ASX: NST 28 July 2011</a:t>
            </a:r>
          </a:p>
          <a:p>
            <a:pPr fontAlgn="t"/>
            <a:r>
              <a:rPr lang="en-AU" sz="600">
                <a:solidFill>
                  <a:schemeClr val="bg2">
                    <a:lumMod val="50000"/>
                  </a:schemeClr>
                </a:solidFill>
                <a:latin typeface="Raleway" panose="020B0003030101060003" pitchFamily="34" charset="0"/>
                <a:ea typeface="Roboto Light" panose="02000000000000000000" pitchFamily="2" charset="0"/>
              </a:rPr>
              <a:t>ASX: NST 2 April 2012</a:t>
            </a:r>
          </a:p>
          <a:p>
            <a:pPr fontAlgn="t"/>
            <a:r>
              <a:rPr lang="en-AU" sz="600">
                <a:solidFill>
                  <a:schemeClr val="bg2">
                    <a:lumMod val="50000"/>
                  </a:schemeClr>
                </a:solidFill>
                <a:latin typeface="Raleway" panose="020B0003030101060003" pitchFamily="34" charset="0"/>
                <a:ea typeface="Roboto Light" panose="02000000000000000000" pitchFamily="2" charset="0"/>
              </a:rPr>
              <a:t>ASX: NST 2 July 2012</a:t>
            </a:r>
          </a:p>
          <a:p>
            <a:pPr fontAlgn="t"/>
            <a:r>
              <a:rPr lang="en-AU" sz="600">
                <a:solidFill>
                  <a:schemeClr val="bg2">
                    <a:lumMod val="50000"/>
                  </a:schemeClr>
                </a:solidFill>
                <a:latin typeface="Raleway" panose="020B0003030101060003" pitchFamily="34" charset="0"/>
                <a:ea typeface="Roboto Light" panose="02000000000000000000" pitchFamily="2" charset="0"/>
              </a:rPr>
              <a:t>ASX: NST 26 July 2012</a:t>
            </a:r>
          </a:p>
          <a:p>
            <a:pPr fontAlgn="t"/>
            <a:r>
              <a:rPr lang="en-AU" sz="600">
                <a:solidFill>
                  <a:schemeClr val="bg2">
                    <a:lumMod val="50000"/>
                  </a:schemeClr>
                </a:solidFill>
                <a:latin typeface="Raleway" panose="020B0003030101060003" pitchFamily="34" charset="0"/>
                <a:ea typeface="Roboto Light" panose="02000000000000000000" pitchFamily="2" charset="0"/>
              </a:rPr>
              <a:t>ASX: NST:  27 August 2012</a:t>
            </a:r>
          </a:p>
          <a:p>
            <a:pPr fontAlgn="t"/>
            <a:r>
              <a:rPr lang="en-AU" sz="600">
                <a:solidFill>
                  <a:schemeClr val="bg2">
                    <a:lumMod val="50000"/>
                  </a:schemeClr>
                </a:solidFill>
                <a:latin typeface="Raleway" panose="020B0003030101060003" pitchFamily="34" charset="0"/>
                <a:ea typeface="Roboto Light" panose="02000000000000000000" pitchFamily="2" charset="0"/>
              </a:rPr>
              <a:t>ASX: NST 10 September 2012</a:t>
            </a:r>
          </a:p>
          <a:p>
            <a:pPr fontAlgn="t"/>
            <a:r>
              <a:rPr lang="en-AU" sz="600">
                <a:solidFill>
                  <a:schemeClr val="bg2">
                    <a:lumMod val="50000"/>
                  </a:schemeClr>
                </a:solidFill>
                <a:latin typeface="Raleway" panose="020B0003030101060003" pitchFamily="34" charset="0"/>
                <a:ea typeface="Roboto Light" panose="02000000000000000000" pitchFamily="2" charset="0"/>
              </a:rPr>
              <a:t>ASX: NST 7 February 2013</a:t>
            </a:r>
          </a:p>
          <a:p>
            <a:pPr fontAlgn="t"/>
            <a:r>
              <a:rPr lang="en-AU" sz="600">
                <a:solidFill>
                  <a:schemeClr val="bg2">
                    <a:lumMod val="50000"/>
                  </a:schemeClr>
                </a:solidFill>
                <a:latin typeface="Raleway" panose="020B0003030101060003" pitchFamily="34" charset="0"/>
                <a:ea typeface="Roboto Light" panose="02000000000000000000" pitchFamily="2" charset="0"/>
              </a:rPr>
              <a:t>ASX: NST 28 February 2013</a:t>
            </a:r>
          </a:p>
          <a:p>
            <a:pPr fontAlgn="t"/>
            <a:r>
              <a:rPr lang="en-AU" sz="600">
                <a:solidFill>
                  <a:schemeClr val="bg2">
                    <a:lumMod val="50000"/>
                  </a:schemeClr>
                </a:solidFill>
                <a:latin typeface="Raleway" panose="020B0003030101060003" pitchFamily="34" charset="0"/>
                <a:ea typeface="Roboto Light" panose="02000000000000000000" pitchFamily="2" charset="0"/>
              </a:rPr>
              <a:t>ASX: KZR 20 November 2017</a:t>
            </a:r>
          </a:p>
          <a:p>
            <a:pPr fontAlgn="t"/>
            <a:endParaRPr lang="en-AU" sz="600">
              <a:solidFill>
                <a:schemeClr val="bg2">
                  <a:lumMod val="50000"/>
                </a:schemeClr>
              </a:solidFill>
              <a:latin typeface="Raleway" panose="020B0003030101060003" pitchFamily="34" charset="0"/>
              <a:ea typeface="Roboto Light" panose="02000000000000000000" pitchFamily="2" charset="0"/>
            </a:endParaRPr>
          </a:p>
          <a:p>
            <a:pPr fontAlgn="t"/>
            <a:endParaRPr lang="en-AU" sz="600">
              <a:solidFill>
                <a:schemeClr val="bg2">
                  <a:lumMod val="50000"/>
                </a:schemeClr>
              </a:solidFill>
              <a:latin typeface="Raleway" panose="020B0003030101060003" pitchFamily="34" charset="0"/>
              <a:ea typeface="Roboto Light" panose="02000000000000000000" pitchFamily="2" charset="0"/>
            </a:endParaRPr>
          </a:p>
        </p:txBody>
      </p:sp>
      <p:sp>
        <p:nvSpPr>
          <p:cNvPr id="13" name="TextBox 12">
            <a:extLst>
              <a:ext uri="{FF2B5EF4-FFF2-40B4-BE49-F238E27FC236}">
                <a16:creationId xmlns:a16="http://schemas.microsoft.com/office/drawing/2014/main" id="{C81A36BF-3A25-4443-85EE-82B8E474BA10}"/>
              </a:ext>
            </a:extLst>
          </p:cNvPr>
          <p:cNvSpPr txBox="1"/>
          <p:nvPr/>
        </p:nvSpPr>
        <p:spPr>
          <a:xfrm>
            <a:off x="1213164" y="3386432"/>
            <a:ext cx="1429833" cy="1200329"/>
          </a:xfrm>
          <a:prstGeom prst="rect">
            <a:avLst/>
          </a:prstGeom>
          <a:noFill/>
        </p:spPr>
        <p:txBody>
          <a:bodyPr wrap="square">
            <a:spAutoFit/>
          </a:bodyPr>
          <a:lstStyle/>
          <a:p>
            <a:pPr fontAlgn="t"/>
            <a:r>
              <a:rPr lang="en-AU" sz="600">
                <a:solidFill>
                  <a:schemeClr val="bg2">
                    <a:lumMod val="50000"/>
                  </a:schemeClr>
                </a:solidFill>
                <a:latin typeface="Raleway" panose="020B0003030101060003" pitchFamily="34" charset="0"/>
                <a:ea typeface="Roboto Light" panose="02000000000000000000" pitchFamily="2" charset="0"/>
              </a:rPr>
              <a:t>ASX: KZR 20 June 2018</a:t>
            </a:r>
          </a:p>
          <a:p>
            <a:pPr fontAlgn="t"/>
            <a:r>
              <a:rPr lang="en-AU" sz="600">
                <a:solidFill>
                  <a:schemeClr val="bg2">
                    <a:lumMod val="50000"/>
                  </a:schemeClr>
                </a:solidFill>
                <a:latin typeface="Raleway" panose="020B0003030101060003" pitchFamily="34" charset="0"/>
                <a:ea typeface="Roboto Light" panose="02000000000000000000" pitchFamily="2" charset="0"/>
              </a:rPr>
              <a:t>ASX: KZR 14 November 2018*</a:t>
            </a:r>
          </a:p>
          <a:p>
            <a:pPr fontAlgn="t"/>
            <a:r>
              <a:rPr lang="en-AU" sz="600">
                <a:solidFill>
                  <a:schemeClr val="bg2">
                    <a:lumMod val="50000"/>
                  </a:schemeClr>
                </a:solidFill>
                <a:latin typeface="Raleway" panose="020B0003030101060003" pitchFamily="34" charset="0"/>
                <a:ea typeface="Roboto Light" panose="02000000000000000000" pitchFamily="2" charset="0"/>
              </a:rPr>
              <a:t>ASX: NST: 1 August 2019</a:t>
            </a:r>
          </a:p>
          <a:p>
            <a:pPr algn="just"/>
            <a:r>
              <a:rPr lang="en-AU" sz="600">
                <a:solidFill>
                  <a:schemeClr val="bg2">
                    <a:lumMod val="50000"/>
                  </a:schemeClr>
                </a:solidFill>
                <a:latin typeface="Raleway" panose="020B0003030101060003" pitchFamily="34" charset="0"/>
                <a:ea typeface="Roboto Light" panose="02000000000000000000" pitchFamily="2" charset="0"/>
              </a:rPr>
              <a:t>ASX: KZR 19 October 2019*</a:t>
            </a:r>
          </a:p>
          <a:p>
            <a:pPr algn="just"/>
            <a:r>
              <a:rPr lang="en-AU" sz="600">
                <a:solidFill>
                  <a:schemeClr val="bg2">
                    <a:lumMod val="50000"/>
                  </a:schemeClr>
                </a:solidFill>
                <a:latin typeface="Raleway" panose="020B0003030101060003" pitchFamily="34" charset="0"/>
                <a:ea typeface="Roboto Light" panose="02000000000000000000" pitchFamily="2" charset="0"/>
              </a:rPr>
              <a:t>ASX: KZR 2 December 2019*</a:t>
            </a:r>
          </a:p>
          <a:p>
            <a:pPr algn="just"/>
            <a:r>
              <a:rPr lang="en-AU" sz="600">
                <a:solidFill>
                  <a:schemeClr val="bg2">
                    <a:lumMod val="50000"/>
                  </a:schemeClr>
                </a:solidFill>
                <a:latin typeface="Raleway" panose="020B0003030101060003" pitchFamily="34" charset="0"/>
                <a:ea typeface="Roboto Light" panose="02000000000000000000" pitchFamily="2" charset="0"/>
              </a:rPr>
              <a:t>ASX: KZR 15 January 2020</a:t>
            </a:r>
            <a:endParaRPr lang="en-AU" sz="600">
              <a:solidFill>
                <a:schemeClr val="bg2">
                  <a:lumMod val="50000"/>
                </a:schemeClr>
              </a:solidFill>
              <a:latin typeface="Century Gothic" panose="020B0502020202020204" pitchFamily="34" charset="0"/>
              <a:ea typeface="Roboto Light" panose="02000000000000000000" pitchFamily="2" charset="0"/>
            </a:endParaRPr>
          </a:p>
          <a:p>
            <a:pPr algn="just"/>
            <a:r>
              <a:rPr lang="en-AU" sz="600">
                <a:solidFill>
                  <a:schemeClr val="bg2">
                    <a:lumMod val="50000"/>
                  </a:schemeClr>
                </a:solidFill>
                <a:latin typeface="Raleway" panose="020B0003030101060003" pitchFamily="34" charset="0"/>
                <a:ea typeface="Roboto Light" panose="02000000000000000000" pitchFamily="2" charset="0"/>
              </a:rPr>
              <a:t>ASX: CAI 19 February 2020</a:t>
            </a:r>
          </a:p>
          <a:p>
            <a:pPr algn="just"/>
            <a:r>
              <a:rPr lang="en-AU" sz="600">
                <a:solidFill>
                  <a:schemeClr val="bg2">
                    <a:lumMod val="50000"/>
                  </a:schemeClr>
                </a:solidFill>
                <a:latin typeface="Raleway" panose="020B0003030101060003" pitchFamily="34" charset="0"/>
                <a:ea typeface="Roboto Light" panose="02000000000000000000" pitchFamily="2" charset="0"/>
              </a:rPr>
              <a:t>ASX: DEG 27 April 2020</a:t>
            </a:r>
          </a:p>
          <a:p>
            <a:pPr algn="just"/>
            <a:r>
              <a:rPr lang="en-AU" sz="600">
                <a:solidFill>
                  <a:schemeClr val="bg2">
                    <a:lumMod val="50000"/>
                  </a:schemeClr>
                </a:solidFill>
                <a:latin typeface="Raleway" panose="020B0003030101060003" pitchFamily="34" charset="0"/>
                <a:ea typeface="Roboto Light" panose="02000000000000000000" pitchFamily="2" charset="0"/>
              </a:rPr>
              <a:t>ASX: KZR 29 April 2020</a:t>
            </a:r>
          </a:p>
          <a:p>
            <a:pPr fontAlgn="t"/>
            <a:r>
              <a:rPr lang="en-AU" sz="600">
                <a:solidFill>
                  <a:schemeClr val="bg2">
                    <a:lumMod val="50000"/>
                  </a:schemeClr>
                </a:solidFill>
                <a:latin typeface="Raleway" panose="020B0003030101060003" pitchFamily="34" charset="0"/>
                <a:ea typeface="Roboto Light" panose="02000000000000000000" pitchFamily="2" charset="0"/>
              </a:rPr>
              <a:t>ASX: CMM 12 May 2020</a:t>
            </a:r>
          </a:p>
          <a:p>
            <a:pPr algn="just"/>
            <a:r>
              <a:rPr lang="en-AU" sz="600">
                <a:solidFill>
                  <a:schemeClr val="bg2">
                    <a:lumMod val="50000"/>
                  </a:schemeClr>
                </a:solidFill>
                <a:latin typeface="Raleway" panose="020B0003030101060003" pitchFamily="34" charset="0"/>
                <a:ea typeface="Roboto Light" panose="02000000000000000000" pitchFamily="2" charset="0"/>
              </a:rPr>
              <a:t>ASX: KZR 3 June 2020*</a:t>
            </a:r>
          </a:p>
          <a:p>
            <a:pPr algn="just"/>
            <a:endParaRPr lang="en-AU" sz="600">
              <a:solidFill>
                <a:schemeClr val="bg2">
                  <a:lumMod val="50000"/>
                </a:schemeClr>
              </a:solidFill>
              <a:latin typeface="Raleway" panose="020B0003030101060003" pitchFamily="34" charset="0"/>
              <a:ea typeface="Roboto Light" panose="02000000000000000000" pitchFamily="2" charset="0"/>
            </a:endParaRPr>
          </a:p>
        </p:txBody>
      </p:sp>
      <p:sp>
        <p:nvSpPr>
          <p:cNvPr id="14" name="TextBox 13">
            <a:extLst>
              <a:ext uri="{FF2B5EF4-FFF2-40B4-BE49-F238E27FC236}">
                <a16:creationId xmlns:a16="http://schemas.microsoft.com/office/drawing/2014/main" id="{B405C4B3-7FF1-3847-99D4-C638A5FB4F6E}"/>
              </a:ext>
            </a:extLst>
          </p:cNvPr>
          <p:cNvSpPr txBox="1"/>
          <p:nvPr/>
        </p:nvSpPr>
        <p:spPr>
          <a:xfrm>
            <a:off x="2317976" y="3389812"/>
            <a:ext cx="1237280" cy="1384995"/>
          </a:xfrm>
          <a:prstGeom prst="rect">
            <a:avLst/>
          </a:prstGeom>
          <a:noFill/>
        </p:spPr>
        <p:txBody>
          <a:bodyPr wrap="square">
            <a:spAutoFit/>
          </a:bodyPr>
          <a:lstStyle/>
          <a:p>
            <a:pPr algn="just"/>
            <a:r>
              <a:rPr lang="en-AU" sz="600">
                <a:solidFill>
                  <a:schemeClr val="bg2">
                    <a:lumMod val="50000"/>
                  </a:schemeClr>
                </a:solidFill>
                <a:latin typeface="Raleway" panose="020B0003030101060003" pitchFamily="34" charset="0"/>
                <a:ea typeface="Roboto Light" panose="02000000000000000000" pitchFamily="2" charset="0"/>
              </a:rPr>
              <a:t>ASX: NST 22 June 2020</a:t>
            </a:r>
          </a:p>
          <a:p>
            <a:pPr algn="just"/>
            <a:r>
              <a:rPr lang="en-AU" sz="600">
                <a:solidFill>
                  <a:schemeClr val="bg2">
                    <a:lumMod val="50000"/>
                  </a:schemeClr>
                </a:solidFill>
                <a:latin typeface="Raleway" panose="020B0003030101060003" pitchFamily="34" charset="0"/>
                <a:ea typeface="Roboto Light" panose="02000000000000000000" pitchFamily="2" charset="0"/>
              </a:rPr>
              <a:t>ASX: KZR 23 June 2020</a:t>
            </a:r>
          </a:p>
          <a:p>
            <a:pPr algn="just"/>
            <a:r>
              <a:rPr lang="en-AU" sz="600">
                <a:solidFill>
                  <a:schemeClr val="bg2">
                    <a:lumMod val="50000"/>
                  </a:schemeClr>
                </a:solidFill>
                <a:latin typeface="Raleway" panose="020B0003030101060003" pitchFamily="34" charset="0"/>
                <a:ea typeface="Roboto Light" panose="02000000000000000000" pitchFamily="2" charset="0"/>
              </a:rPr>
              <a:t>ASX: KZR 4 August 2020</a:t>
            </a:r>
          </a:p>
          <a:p>
            <a:pPr algn="just"/>
            <a:r>
              <a:rPr lang="en-AU" sz="600">
                <a:solidFill>
                  <a:schemeClr val="bg2">
                    <a:lumMod val="50000"/>
                  </a:schemeClr>
                </a:solidFill>
                <a:latin typeface="Raleway" panose="020B0003030101060003" pitchFamily="34" charset="0"/>
                <a:ea typeface="Roboto Light" panose="02000000000000000000" pitchFamily="2" charset="0"/>
              </a:rPr>
              <a:t>ASX: KZR 28 August 2020*</a:t>
            </a:r>
          </a:p>
          <a:p>
            <a:r>
              <a:rPr lang="en-AU" sz="600">
                <a:solidFill>
                  <a:schemeClr val="bg2">
                    <a:lumMod val="50000"/>
                  </a:schemeClr>
                </a:solidFill>
                <a:latin typeface="Raleway" panose="020B0003030101060003" pitchFamily="34" charset="0"/>
                <a:ea typeface="Roboto Light" panose="02000000000000000000" pitchFamily="2" charset="0"/>
              </a:rPr>
              <a:t>ASX: KZR 23 September 2020</a:t>
            </a:r>
          </a:p>
          <a:p>
            <a:pPr algn="just"/>
            <a:r>
              <a:rPr lang="en-AU" sz="600">
                <a:solidFill>
                  <a:schemeClr val="bg2">
                    <a:lumMod val="50000"/>
                  </a:schemeClr>
                </a:solidFill>
                <a:latin typeface="Raleway" panose="020B0003030101060003" pitchFamily="34" charset="0"/>
                <a:ea typeface="Roboto Light" panose="02000000000000000000" pitchFamily="2" charset="0"/>
              </a:rPr>
              <a:t>ASX: KZR 19 October 2020</a:t>
            </a:r>
          </a:p>
          <a:p>
            <a:pPr algn="just"/>
            <a:r>
              <a:rPr lang="en-AU" sz="600">
                <a:solidFill>
                  <a:schemeClr val="bg2">
                    <a:lumMod val="50000"/>
                  </a:schemeClr>
                </a:solidFill>
                <a:latin typeface="Raleway" panose="020B0003030101060003" pitchFamily="34" charset="0"/>
                <a:ea typeface="Roboto Light" panose="02000000000000000000" pitchFamily="2" charset="0"/>
              </a:rPr>
              <a:t>ASX: KZR 27 October 2020*</a:t>
            </a:r>
          </a:p>
          <a:p>
            <a:pPr algn="just"/>
            <a:r>
              <a:rPr lang="en-AU" sz="600">
                <a:solidFill>
                  <a:schemeClr val="bg2">
                    <a:lumMod val="50000"/>
                  </a:schemeClr>
                </a:solidFill>
                <a:latin typeface="Raleway" panose="020B0003030101060003" pitchFamily="34" charset="0"/>
                <a:ea typeface="Roboto Light" panose="02000000000000000000" pitchFamily="2" charset="0"/>
              </a:rPr>
              <a:t>ASX: KZR 5 November 2020*</a:t>
            </a:r>
          </a:p>
          <a:p>
            <a:pPr algn="just"/>
            <a:r>
              <a:rPr lang="en-AU" sz="600">
                <a:solidFill>
                  <a:schemeClr val="bg2">
                    <a:lumMod val="50000"/>
                  </a:schemeClr>
                </a:solidFill>
                <a:latin typeface="Raleway" panose="020B0003030101060003" pitchFamily="34" charset="0"/>
                <a:ea typeface="Roboto Light" panose="02000000000000000000" pitchFamily="2" charset="0"/>
              </a:rPr>
              <a:t>ASX: KZR 22 December 2020</a:t>
            </a:r>
          </a:p>
          <a:p>
            <a:pPr algn="just"/>
            <a:r>
              <a:rPr lang="en-AU" sz="600">
                <a:solidFill>
                  <a:schemeClr val="bg2">
                    <a:lumMod val="50000"/>
                  </a:schemeClr>
                </a:solidFill>
                <a:latin typeface="Raleway" panose="020B0003030101060003" pitchFamily="34" charset="0"/>
                <a:ea typeface="Roboto Light" panose="02000000000000000000" pitchFamily="2" charset="0"/>
              </a:rPr>
              <a:t>ASX: KZR 5 January 2021*</a:t>
            </a:r>
          </a:p>
          <a:p>
            <a:pPr algn="just"/>
            <a:r>
              <a:rPr lang="en-GB" sz="600" spc="5">
                <a:solidFill>
                  <a:srgbClr val="4C4C4E"/>
                </a:solidFill>
                <a:latin typeface="Raleway" panose="020B0003030101060003" pitchFamily="34" charset="0"/>
                <a:ea typeface="Roboto Light" panose="02000000000000000000" pitchFamily="2" charset="0"/>
              </a:rPr>
              <a:t>ASX: KZR 8 July 2021</a:t>
            </a:r>
            <a:endParaRPr lang="en-AU" sz="600">
              <a:solidFill>
                <a:schemeClr val="bg2">
                  <a:lumMod val="50000"/>
                </a:schemeClr>
              </a:solidFill>
              <a:latin typeface="Raleway" panose="020B0003030101060003" pitchFamily="34" charset="0"/>
              <a:ea typeface="Roboto Light" panose="02000000000000000000" pitchFamily="2" charset="0"/>
            </a:endParaRPr>
          </a:p>
          <a:p>
            <a:pPr algn="just"/>
            <a:endParaRPr lang="en-AU" sz="600">
              <a:solidFill>
                <a:schemeClr val="bg2">
                  <a:lumMod val="50000"/>
                </a:schemeClr>
              </a:solidFill>
              <a:latin typeface="Raleway" panose="020B0003030101060003" pitchFamily="34" charset="0"/>
              <a:ea typeface="Roboto Light" panose="02000000000000000000" pitchFamily="2" charset="0"/>
            </a:endParaRPr>
          </a:p>
          <a:p>
            <a:pPr algn="just"/>
            <a:endParaRPr lang="en-AU" sz="600">
              <a:solidFill>
                <a:schemeClr val="bg2">
                  <a:lumMod val="50000"/>
                </a:schemeClr>
              </a:solidFill>
              <a:latin typeface="Century Gothic" panose="020B0502020202020204" pitchFamily="34" charset="0"/>
              <a:ea typeface="Roboto Light" panose="02000000000000000000" pitchFamily="2" charset="0"/>
            </a:endParaRPr>
          </a:p>
          <a:p>
            <a:pPr algn="just"/>
            <a:r>
              <a:rPr lang="en-AU" sz="600">
                <a:solidFill>
                  <a:schemeClr val="bg2">
                    <a:lumMod val="50000"/>
                  </a:schemeClr>
                </a:solidFill>
                <a:latin typeface="Century Gothic" panose="020B0502020202020204" pitchFamily="34" charset="0"/>
                <a:ea typeface="Roboto Light" panose="02000000000000000000" pitchFamily="2" charset="0"/>
              </a:rPr>
              <a:t>		</a:t>
            </a:r>
            <a:endParaRPr lang="en-GB" sz="600" b="1">
              <a:solidFill>
                <a:schemeClr val="bg2">
                  <a:lumMod val="50000"/>
                </a:schemeClr>
              </a:solidFill>
              <a:latin typeface="Century Gothic" panose="020B0502020202020204" pitchFamily="34" charset="0"/>
              <a:ea typeface="Roboto Light" panose="02000000000000000000" pitchFamily="2" charset="0"/>
            </a:endParaRPr>
          </a:p>
        </p:txBody>
      </p:sp>
      <p:sp>
        <p:nvSpPr>
          <p:cNvPr id="15" name="TextBox 14">
            <a:extLst>
              <a:ext uri="{FF2B5EF4-FFF2-40B4-BE49-F238E27FC236}">
                <a16:creationId xmlns:a16="http://schemas.microsoft.com/office/drawing/2014/main" id="{C3C1A8D6-C93C-CB4E-9F2E-A85D5A0345F9}"/>
              </a:ext>
            </a:extLst>
          </p:cNvPr>
          <p:cNvSpPr txBox="1"/>
          <p:nvPr/>
        </p:nvSpPr>
        <p:spPr>
          <a:xfrm>
            <a:off x="3413187" y="3405333"/>
            <a:ext cx="1327880" cy="1292662"/>
          </a:xfrm>
          <a:prstGeom prst="rect">
            <a:avLst/>
          </a:prstGeom>
          <a:noFill/>
        </p:spPr>
        <p:txBody>
          <a:bodyPr wrap="square">
            <a:spAutoFit/>
          </a:bodyPr>
          <a:lstStyle/>
          <a:p>
            <a:pPr algn="just"/>
            <a:r>
              <a:rPr lang="en-AU" sz="600" spc="5">
                <a:solidFill>
                  <a:schemeClr val="bg2">
                    <a:lumMod val="50000"/>
                  </a:schemeClr>
                </a:solidFill>
                <a:latin typeface="Raleway" panose="020B0003030101060003" pitchFamily="34" charset="0"/>
                <a:ea typeface="Roboto Light" panose="02000000000000000000" pitchFamily="2" charset="0"/>
                <a:cs typeface="Roboto Light"/>
              </a:rPr>
              <a:t>ASX: KZR 22 July 2021</a:t>
            </a:r>
          </a:p>
          <a:p>
            <a:pPr algn="just"/>
            <a:r>
              <a:rPr lang="en-AU" sz="600" spc="5">
                <a:solidFill>
                  <a:schemeClr val="bg2">
                    <a:lumMod val="50000"/>
                  </a:schemeClr>
                </a:solidFill>
                <a:latin typeface="Raleway" panose="020B0003030101060003" pitchFamily="34" charset="0"/>
                <a:ea typeface="Roboto Light" panose="02000000000000000000" pitchFamily="2" charset="0"/>
                <a:cs typeface="Roboto Light"/>
              </a:rPr>
              <a:t>ASX: KZR 23 August 2021</a:t>
            </a:r>
          </a:p>
          <a:p>
            <a:pPr algn="just"/>
            <a:r>
              <a:rPr lang="en-AU" sz="600" spc="5">
                <a:solidFill>
                  <a:schemeClr val="bg2">
                    <a:lumMod val="50000"/>
                  </a:schemeClr>
                </a:solidFill>
                <a:latin typeface="Raleway" panose="020B0003030101060003" pitchFamily="34" charset="0"/>
                <a:ea typeface="Roboto Light" panose="02000000000000000000" pitchFamily="2" charset="0"/>
                <a:cs typeface="Roboto Light"/>
              </a:rPr>
              <a:t>ASX: KZR 8 September 2021</a:t>
            </a:r>
          </a:p>
          <a:p>
            <a:pPr algn="just"/>
            <a:r>
              <a:rPr lang="en-AU" sz="600" spc="5">
                <a:solidFill>
                  <a:schemeClr val="bg2">
                    <a:lumMod val="50000"/>
                  </a:schemeClr>
                </a:solidFill>
                <a:latin typeface="Raleway" panose="020B0003030101060003" pitchFamily="34" charset="0"/>
                <a:ea typeface="Roboto Light" panose="02000000000000000000" pitchFamily="2" charset="0"/>
                <a:cs typeface="Roboto Light"/>
              </a:rPr>
              <a:t>ASX: KZR 5 October 2021</a:t>
            </a:r>
          </a:p>
          <a:p>
            <a:pPr algn="just"/>
            <a:r>
              <a:rPr lang="en-AU" sz="600" spc="5">
                <a:solidFill>
                  <a:schemeClr val="bg2">
                    <a:lumMod val="50000"/>
                  </a:schemeClr>
                </a:solidFill>
                <a:latin typeface="Raleway" panose="020B0003030101060003" pitchFamily="34" charset="0"/>
                <a:ea typeface="Roboto Light" panose="02000000000000000000" pitchFamily="2" charset="0"/>
                <a:cs typeface="Roboto Light"/>
              </a:rPr>
              <a:t>ASX: KZR 16 December 2021</a:t>
            </a:r>
          </a:p>
          <a:p>
            <a:pPr algn="just"/>
            <a:r>
              <a:rPr lang="en-AU" sz="600" spc="5">
                <a:solidFill>
                  <a:schemeClr val="bg2">
                    <a:lumMod val="50000"/>
                  </a:schemeClr>
                </a:solidFill>
                <a:latin typeface="Raleway" panose="020B0003030101060003" pitchFamily="34" charset="0"/>
                <a:ea typeface="Roboto Light" panose="02000000000000000000" pitchFamily="2" charset="0"/>
                <a:cs typeface="Roboto Light"/>
              </a:rPr>
              <a:t>ASX: KZR 20 January 2022</a:t>
            </a:r>
          </a:p>
          <a:p>
            <a:pPr algn="just"/>
            <a:r>
              <a:rPr lang="en-AU" sz="600" spc="5">
                <a:solidFill>
                  <a:schemeClr val="bg2">
                    <a:lumMod val="50000"/>
                  </a:schemeClr>
                </a:solidFill>
                <a:latin typeface="Raleway" panose="020B0003030101060003" pitchFamily="34" charset="0"/>
                <a:ea typeface="Roboto Light" panose="02000000000000000000" pitchFamily="2" charset="0"/>
                <a:cs typeface="Roboto Light"/>
              </a:rPr>
              <a:t>ASX: KZR 24 January 2022</a:t>
            </a:r>
            <a:r>
              <a:rPr lang="en-GB" sz="600" spc="5">
                <a:solidFill>
                  <a:srgbClr val="4C4C4E"/>
                </a:solidFill>
                <a:latin typeface="Raleway" panose="020B0003030101060003" pitchFamily="34" charset="0"/>
                <a:ea typeface="Roboto Light" panose="02000000000000000000" pitchFamily="2" charset="0"/>
                <a:cs typeface="Roboto Light"/>
              </a:rPr>
              <a:t> </a:t>
            </a:r>
          </a:p>
          <a:p>
            <a:pPr algn="just"/>
            <a:r>
              <a:rPr lang="en-AU" sz="600">
                <a:solidFill>
                  <a:schemeClr val="bg2">
                    <a:lumMod val="50000"/>
                  </a:schemeClr>
                </a:solidFill>
                <a:latin typeface="Raleway" panose="020B0003030101060003" pitchFamily="34" charset="0"/>
                <a:ea typeface="Roboto Light" panose="02000000000000000000" pitchFamily="2" charset="0"/>
              </a:rPr>
              <a:t>ASX: KZR 9 February 2022</a:t>
            </a:r>
          </a:p>
          <a:p>
            <a:pPr algn="just"/>
            <a:r>
              <a:rPr lang="en-AU" sz="600">
                <a:solidFill>
                  <a:schemeClr val="bg2">
                    <a:lumMod val="50000"/>
                  </a:schemeClr>
                </a:solidFill>
                <a:latin typeface="Raleway" panose="020B0003030101060003" pitchFamily="34" charset="0"/>
                <a:ea typeface="Roboto Light" panose="02000000000000000000" pitchFamily="2" charset="0"/>
              </a:rPr>
              <a:t>ASX: KZR 28 February 2022</a:t>
            </a:r>
          </a:p>
          <a:p>
            <a:pPr algn="just"/>
            <a:r>
              <a:rPr lang="en-AU" sz="600">
                <a:solidFill>
                  <a:schemeClr val="bg2">
                    <a:lumMod val="50000"/>
                  </a:schemeClr>
                </a:solidFill>
                <a:latin typeface="Raleway" panose="020B0003030101060003" pitchFamily="34" charset="0"/>
                <a:ea typeface="Roboto Light" panose="02000000000000000000" pitchFamily="2" charset="0"/>
              </a:rPr>
              <a:t>ASX: KZR 12 April 2022</a:t>
            </a:r>
          </a:p>
          <a:p>
            <a:pPr algn="just"/>
            <a:r>
              <a:rPr lang="en-AU" sz="600">
                <a:solidFill>
                  <a:schemeClr val="bg2">
                    <a:lumMod val="50000"/>
                  </a:schemeClr>
                </a:solidFill>
                <a:latin typeface="Raleway" panose="020B0003030101060003" pitchFamily="34" charset="0"/>
                <a:ea typeface="Roboto Light" panose="02000000000000000000" pitchFamily="2" charset="0"/>
              </a:rPr>
              <a:t>ASX: KZR 20 April 2022</a:t>
            </a:r>
          </a:p>
          <a:p>
            <a:pPr algn="just"/>
            <a:endParaRPr lang="en-AU" sz="600">
              <a:solidFill>
                <a:schemeClr val="bg2">
                  <a:lumMod val="50000"/>
                </a:schemeClr>
              </a:solidFill>
              <a:latin typeface="Raleway" panose="020B0003030101060003" pitchFamily="34" charset="0"/>
              <a:ea typeface="Roboto Light" panose="02000000000000000000" pitchFamily="2" charset="0"/>
            </a:endParaRPr>
          </a:p>
          <a:p>
            <a:pPr algn="just"/>
            <a:r>
              <a:rPr lang="en-AU" sz="600">
                <a:solidFill>
                  <a:schemeClr val="bg2">
                    <a:lumMod val="50000"/>
                  </a:schemeClr>
                </a:solidFill>
                <a:latin typeface="Raleway" panose="020B0003030101060003" pitchFamily="34" charset="0"/>
                <a:ea typeface="Roboto Light" panose="02000000000000000000" pitchFamily="2" charset="0"/>
              </a:rPr>
              <a:t>		</a:t>
            </a:r>
            <a:endParaRPr lang="en-GB" sz="600" b="1">
              <a:solidFill>
                <a:schemeClr val="bg2">
                  <a:lumMod val="50000"/>
                </a:schemeClr>
              </a:solidFill>
              <a:latin typeface="Raleway" panose="020B0003030101060003" pitchFamily="34" charset="0"/>
              <a:ea typeface="Roboto Light" panose="02000000000000000000" pitchFamily="2" charset="0"/>
            </a:endParaRPr>
          </a:p>
        </p:txBody>
      </p:sp>
    </p:spTree>
    <p:extLst>
      <p:ext uri="{BB962C8B-B14F-4D97-AF65-F5344CB8AC3E}">
        <p14:creationId xmlns:p14="http://schemas.microsoft.com/office/powerpoint/2010/main" val="57223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7BC9-DD84-414F-85D0-02A5CBB803CE}"/>
              </a:ext>
            </a:extLst>
          </p:cNvPr>
          <p:cNvSpPr>
            <a:spLocks noGrp="1"/>
          </p:cNvSpPr>
          <p:nvPr>
            <p:ph type="title"/>
          </p:nvPr>
        </p:nvSpPr>
        <p:spPr/>
        <p:txBody>
          <a:bodyPr/>
          <a:lstStyle/>
          <a:p>
            <a:r>
              <a:rPr lang="en-AU" sz="2400"/>
              <a:t>The Kalamazoo Story</a:t>
            </a:r>
          </a:p>
        </p:txBody>
      </p:sp>
      <p:sp>
        <p:nvSpPr>
          <p:cNvPr id="4" name="Slide Number Placeholder 3">
            <a:extLst>
              <a:ext uri="{FF2B5EF4-FFF2-40B4-BE49-F238E27FC236}">
                <a16:creationId xmlns:a16="http://schemas.microsoft.com/office/drawing/2014/main" id="{C0792E73-D434-3A4E-887B-9F3D1C3A6780}"/>
              </a:ext>
            </a:extLst>
          </p:cNvPr>
          <p:cNvSpPr>
            <a:spLocks noGrp="1"/>
          </p:cNvSpPr>
          <p:nvPr>
            <p:ph type="sldNum" sz="quarter" idx="12"/>
          </p:nvPr>
        </p:nvSpPr>
        <p:spPr/>
        <p:txBody>
          <a:bodyPr/>
          <a:lstStyle/>
          <a:p>
            <a:pPr algn="l"/>
            <a:fld id="{86ED1DEE-277D-8842-AF38-FF3A44C5AAD5}" type="slidenum">
              <a:rPr lang="en-US" smtClean="0"/>
              <a:pPr algn="l"/>
              <a:t>3</a:t>
            </a:fld>
            <a:endParaRPr lang="en-US"/>
          </a:p>
        </p:txBody>
      </p:sp>
      <p:sp>
        <p:nvSpPr>
          <p:cNvPr id="5" name="Content Placeholder 19">
            <a:extLst>
              <a:ext uri="{FF2B5EF4-FFF2-40B4-BE49-F238E27FC236}">
                <a16:creationId xmlns:a16="http://schemas.microsoft.com/office/drawing/2014/main" id="{D052AC41-C160-A742-A907-71FA334B3D63}"/>
              </a:ext>
            </a:extLst>
          </p:cNvPr>
          <p:cNvSpPr txBox="1">
            <a:spLocks/>
          </p:cNvSpPr>
          <p:nvPr/>
        </p:nvSpPr>
        <p:spPr>
          <a:xfrm>
            <a:off x="146050" y="848448"/>
            <a:ext cx="8959851" cy="4903702"/>
          </a:xfrm>
          <a:prstGeom prst="rect">
            <a:avLst/>
          </a:prstGeom>
        </p:spPr>
        <p:txBody>
          <a:bodyPr vert="horz" lIns="91440" tIns="45720" rIns="91440" bIns="45720" rtlCol="0" anchor="t" anchorCtr="0">
            <a:normAutofit fontScale="92500" lnSpcReduction="10000"/>
          </a:bodyPr>
          <a:lstStyle>
            <a:lvl1pPr marL="228600" indent="-228600" algn="l" defTabSz="914400" rtl="0" eaLnBrk="1" latinLnBrk="0" hangingPunct="1">
              <a:lnSpc>
                <a:spcPct val="114000"/>
              </a:lnSpc>
              <a:spcBef>
                <a:spcPts val="750"/>
              </a:spcBef>
              <a:buClr>
                <a:srgbClr val="D4953E"/>
              </a:buClr>
              <a:buFont typeface="Arial" panose="020B0604020202020204" pitchFamily="34" charset="0"/>
              <a:buChar char="•"/>
              <a:defRPr sz="1400" b="0" kern="1200">
                <a:solidFill>
                  <a:srgbClr val="4C4C4E"/>
                </a:solidFill>
                <a:latin typeface="Raleway" panose="020B0003030101060003" pitchFamily="34" charset="0"/>
                <a:ea typeface="+mn-ea"/>
                <a:cs typeface="+mn-cs"/>
              </a:defRPr>
            </a:lvl1pPr>
            <a:lvl2pPr marL="4763" indent="0" algn="l" defTabSz="914400" rtl="0" eaLnBrk="1" latinLnBrk="0" hangingPunct="1">
              <a:lnSpc>
                <a:spcPct val="90000"/>
              </a:lnSpc>
              <a:spcBef>
                <a:spcPts val="500"/>
              </a:spcBef>
              <a:buFont typeface="Arial" panose="020B0604020202020204" pitchFamily="34" charset="0"/>
              <a:buNone/>
              <a:tabLst/>
              <a:defRPr sz="1400" b="1" kern="1200">
                <a:solidFill>
                  <a:srgbClr val="16506E"/>
                </a:solidFill>
                <a:latin typeface="Raleway" panose="020B0003030101060003" pitchFamily="34" charset="0"/>
                <a:ea typeface="+mn-ea"/>
                <a:cs typeface="+mn-cs"/>
              </a:defRPr>
            </a:lvl2pPr>
            <a:lvl3pPr marL="493713" indent="-219075" algn="l" defTabSz="914400" rtl="0" eaLnBrk="1" latinLnBrk="0" hangingPunct="1">
              <a:lnSpc>
                <a:spcPct val="90000"/>
              </a:lnSpc>
              <a:spcBef>
                <a:spcPts val="500"/>
              </a:spcBef>
              <a:buClr>
                <a:srgbClr val="D4953E"/>
              </a:buClr>
              <a:buFont typeface="System Font Regular"/>
              <a:buChar char="–"/>
              <a:tabLst/>
              <a:defRPr sz="1400" kern="1200">
                <a:solidFill>
                  <a:srgbClr val="4C4C4E"/>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D4953E"/>
              </a:buClr>
              <a:buFont typeface="Arial" panose="020B0604020202020204" pitchFamily="34" charset="0"/>
              <a:buChar char="•"/>
              <a:defRPr sz="1200" kern="1200">
                <a:solidFill>
                  <a:srgbClr val="4C4C4E"/>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D4953E"/>
              </a:buClr>
              <a:buFont typeface="Arial" panose="020B0604020202020204" pitchFamily="34" charset="0"/>
              <a:buChar char="•"/>
              <a:defRPr sz="1200" kern="1200">
                <a:solidFill>
                  <a:srgbClr val="4C4C4E"/>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500" b="1">
                <a:solidFill>
                  <a:srgbClr val="D4953E"/>
                </a:solidFill>
              </a:rPr>
              <a:t>An Australian gold and lithium explorer with major assets in two </a:t>
            </a:r>
          </a:p>
          <a:p>
            <a:pPr marL="0" indent="0">
              <a:spcBef>
                <a:spcPts val="0"/>
              </a:spcBef>
              <a:buFont typeface="Arial" panose="020B0604020202020204" pitchFamily="34" charset="0"/>
              <a:buNone/>
            </a:pPr>
            <a:r>
              <a:rPr lang="en-US" sz="1500" b="1">
                <a:solidFill>
                  <a:srgbClr val="D4953E"/>
                </a:solidFill>
              </a:rPr>
              <a:t>of the richest mineral provinces in the world</a:t>
            </a:r>
          </a:p>
          <a:p>
            <a:pPr marL="1138237" lvl="2" indent="-285750">
              <a:lnSpc>
                <a:spcPct val="114000"/>
              </a:lnSpc>
              <a:buSzPct val="100000"/>
            </a:pPr>
            <a:endParaRPr lang="en-US" sz="100"/>
          </a:p>
          <a:p>
            <a:pPr marL="1138237" lvl="2" indent="-285750">
              <a:lnSpc>
                <a:spcPct val="114000"/>
              </a:lnSpc>
              <a:buSzPct val="100000"/>
            </a:pPr>
            <a:r>
              <a:rPr lang="en-US" sz="100"/>
              <a:t> </a:t>
            </a:r>
          </a:p>
          <a:p>
            <a:pPr marL="0" indent="0">
              <a:buFont typeface="Arial" panose="020B0604020202020204" pitchFamily="34" charset="0"/>
              <a:buNone/>
            </a:pPr>
            <a:r>
              <a:rPr lang="en-US" sz="1500" b="1">
                <a:solidFill>
                  <a:srgbClr val="D4953E"/>
                </a:solidFill>
              </a:rPr>
              <a:t>Gold Projects</a:t>
            </a:r>
          </a:p>
          <a:p>
            <a:pPr marL="0" indent="0">
              <a:buFont typeface="Arial" panose="020B0604020202020204" pitchFamily="34" charset="0"/>
              <a:buNone/>
            </a:pPr>
            <a:r>
              <a:rPr lang="en-US" sz="1500" b="1"/>
              <a:t>Pilbara Craton</a:t>
            </a:r>
          </a:p>
          <a:p>
            <a:r>
              <a:rPr lang="en-US"/>
              <a:t>Ashb</a:t>
            </a:r>
            <a:r>
              <a:rPr lang="en-US">
                <a:ea typeface="Roboto Light" panose="02000000000000000000" pitchFamily="2" charset="0"/>
              </a:rPr>
              <a:t>urton Gold Project</a:t>
            </a:r>
            <a:endParaRPr lang="en-US" baseline="30000">
              <a:ea typeface="Roboto Light" panose="02000000000000000000" pitchFamily="2" charset="0"/>
            </a:endParaRPr>
          </a:p>
          <a:p>
            <a:pPr marL="533400" lvl="1" indent="-171450">
              <a:lnSpc>
                <a:spcPct val="100000"/>
              </a:lnSpc>
              <a:buClr>
                <a:srgbClr val="D4953E"/>
              </a:buClr>
              <a:buFont typeface="System Font Regular"/>
              <a:buChar char="–"/>
            </a:pPr>
            <a:r>
              <a:rPr lang="en-US" sz="1300" b="0">
                <a:solidFill>
                  <a:srgbClr val="4C4C4E"/>
                </a:solidFill>
                <a:ea typeface="Roboto Light" panose="02000000000000000000" pitchFamily="2" charset="0"/>
              </a:rPr>
              <a:t>Previous production of </a:t>
            </a:r>
            <a:r>
              <a:rPr lang="en-AU" sz="1300">
                <a:solidFill>
                  <a:srgbClr val="D4953E"/>
                </a:solidFill>
                <a:ea typeface="Roboto Light" panose="02000000000000000000" pitchFamily="2" charset="0"/>
              </a:rPr>
              <a:t>~350,000oz @ 3.3g/t Au</a:t>
            </a:r>
            <a:r>
              <a:rPr lang="en-AU" sz="1300" b="0">
                <a:solidFill>
                  <a:schemeClr val="bg2">
                    <a:lumMod val="50000"/>
                  </a:schemeClr>
                </a:solidFill>
                <a:ea typeface="Roboto Light" panose="02000000000000000000" pitchFamily="2" charset="0"/>
              </a:rPr>
              <a:t> </a:t>
            </a:r>
            <a:r>
              <a:rPr lang="en-AU" sz="1300" b="0">
                <a:solidFill>
                  <a:srgbClr val="4C4C4E"/>
                </a:solidFill>
                <a:ea typeface="Roboto Light" panose="02000000000000000000" pitchFamily="2" charset="0"/>
              </a:rPr>
              <a:t>in 1998-2004</a:t>
            </a:r>
            <a:endParaRPr lang="en-US" sz="1300" b="0">
              <a:solidFill>
                <a:srgbClr val="4C4C4E"/>
              </a:solidFill>
              <a:ea typeface="Roboto Light" panose="02000000000000000000" pitchFamily="2" charset="0"/>
            </a:endParaRPr>
          </a:p>
          <a:p>
            <a:pPr marL="533400" lvl="1" indent="-171450">
              <a:lnSpc>
                <a:spcPct val="100000"/>
              </a:lnSpc>
              <a:buClr>
                <a:srgbClr val="D4953E"/>
              </a:buClr>
              <a:buFont typeface="System Font Regular"/>
              <a:buChar char="–"/>
            </a:pPr>
            <a:r>
              <a:rPr lang="en-US" sz="1300" b="0">
                <a:solidFill>
                  <a:srgbClr val="4C4C4E"/>
                </a:solidFill>
                <a:ea typeface="Roboto Light" panose="02000000000000000000" pitchFamily="2" charset="0"/>
              </a:rPr>
              <a:t>Current JORC Code (2012) Resource of </a:t>
            </a:r>
            <a:r>
              <a:rPr lang="en-US" sz="1300">
                <a:solidFill>
                  <a:srgbClr val="D4953E"/>
                </a:solidFill>
                <a:ea typeface="Roboto Light" panose="02000000000000000000" pitchFamily="2" charset="0"/>
              </a:rPr>
              <a:t>1.65Moz</a:t>
            </a:r>
            <a:r>
              <a:rPr lang="en-US" sz="1300" b="0">
                <a:solidFill>
                  <a:schemeClr val="bg2">
                    <a:lumMod val="50000"/>
                  </a:schemeClr>
                </a:solidFill>
                <a:ea typeface="Roboto Light" panose="02000000000000000000" pitchFamily="2" charset="0"/>
              </a:rPr>
              <a:t> </a:t>
            </a:r>
            <a:r>
              <a:rPr lang="en-US" sz="1300" b="0">
                <a:solidFill>
                  <a:srgbClr val="4C4C4E"/>
                </a:solidFill>
                <a:ea typeface="Roboto Light" panose="02000000000000000000" pitchFamily="2" charset="0"/>
              </a:rPr>
              <a:t>comprised of </a:t>
            </a:r>
            <a:r>
              <a:rPr lang="en-US" sz="1300">
                <a:solidFill>
                  <a:srgbClr val="D4953E"/>
                </a:solidFill>
                <a:ea typeface="Roboto Light" panose="02000000000000000000" pitchFamily="2" charset="0"/>
              </a:rPr>
              <a:t>20.8Mt @ 2.5g/t Au</a:t>
            </a:r>
            <a:r>
              <a:rPr lang="en-US" sz="1300" b="0" baseline="30000">
                <a:solidFill>
                  <a:schemeClr val="bg2">
                    <a:lumMod val="50000"/>
                  </a:schemeClr>
                </a:solidFill>
                <a:ea typeface="Roboto Light" panose="02000000000000000000" pitchFamily="2" charset="0"/>
              </a:rPr>
              <a:t>1 </a:t>
            </a:r>
            <a:r>
              <a:rPr lang="en-US" sz="1300" b="0">
                <a:solidFill>
                  <a:schemeClr val="bg2">
                    <a:lumMod val="50000"/>
                  </a:schemeClr>
                </a:solidFill>
                <a:ea typeface="Roboto Light" panose="02000000000000000000" pitchFamily="2" charset="0"/>
              </a:rPr>
              <a:t>and growing</a:t>
            </a:r>
          </a:p>
          <a:p>
            <a:pPr marL="533400" lvl="1" indent="-171450">
              <a:lnSpc>
                <a:spcPct val="100000"/>
              </a:lnSpc>
              <a:buClr>
                <a:srgbClr val="D4953E"/>
              </a:buClr>
              <a:buFont typeface="System Font Regular"/>
              <a:buChar char="–"/>
            </a:pPr>
            <a:r>
              <a:rPr lang="en-US" sz="1300" b="0">
                <a:solidFill>
                  <a:srgbClr val="4C4C4E"/>
                </a:solidFill>
                <a:ea typeface="Roboto Light" panose="02000000000000000000" pitchFamily="2" charset="0"/>
              </a:rPr>
              <a:t>Recent </a:t>
            </a:r>
            <a:r>
              <a:rPr lang="en-US" sz="1300">
                <a:solidFill>
                  <a:srgbClr val="D4953E"/>
                </a:solidFill>
                <a:ea typeface="Roboto Light" panose="02000000000000000000" pitchFamily="2" charset="0"/>
              </a:rPr>
              <a:t>outstanding metallurgical test work </a:t>
            </a:r>
            <a:r>
              <a:rPr lang="en-US" sz="1300" b="0">
                <a:solidFill>
                  <a:srgbClr val="4C4C4E"/>
                </a:solidFill>
                <a:ea typeface="Roboto Light" panose="02000000000000000000" pitchFamily="2" charset="0"/>
              </a:rPr>
              <a:t>provides clear development pathway</a:t>
            </a:r>
            <a:r>
              <a:rPr lang="en-US" sz="1300" b="0" baseline="30000">
                <a:solidFill>
                  <a:srgbClr val="4C4C4E"/>
                </a:solidFill>
                <a:ea typeface="Roboto Light" panose="02000000000000000000" pitchFamily="2" charset="0"/>
              </a:rPr>
              <a:t>2</a:t>
            </a:r>
            <a:r>
              <a:rPr lang="en-US" sz="1300" b="0">
                <a:solidFill>
                  <a:srgbClr val="4C4C4E"/>
                </a:solidFill>
                <a:ea typeface="Roboto Light" panose="02000000000000000000" pitchFamily="2" charset="0"/>
              </a:rPr>
              <a:t> </a:t>
            </a:r>
          </a:p>
          <a:p>
            <a:r>
              <a:rPr lang="en-US">
                <a:ea typeface="Roboto Light" panose="02000000000000000000" pitchFamily="2" charset="0"/>
              </a:rPr>
              <a:t>Drilling underway at highly prospective </a:t>
            </a:r>
            <a:r>
              <a:rPr lang="en-US" err="1">
                <a:ea typeface="Roboto Light" panose="02000000000000000000" pitchFamily="2" charset="0"/>
              </a:rPr>
              <a:t>Mallina</a:t>
            </a:r>
            <a:r>
              <a:rPr lang="en-US">
                <a:ea typeface="Roboto Light" panose="02000000000000000000" pitchFamily="2" charset="0"/>
              </a:rPr>
              <a:t> West Gold Project along strike from De Grey’s Hemi discovery  </a:t>
            </a:r>
          </a:p>
          <a:p>
            <a:pPr marL="0" indent="0">
              <a:buFont typeface="Arial" panose="020B0604020202020204" pitchFamily="34" charset="0"/>
              <a:buNone/>
            </a:pPr>
            <a:r>
              <a:rPr lang="en-US" sz="1500" b="1"/>
              <a:t>Victorian Goldfields</a:t>
            </a:r>
          </a:p>
          <a:p>
            <a:pPr marL="285750" lvl="1" indent="-285750">
              <a:lnSpc>
                <a:spcPct val="114000"/>
              </a:lnSpc>
              <a:buClr>
                <a:srgbClr val="D4953E"/>
              </a:buClr>
              <a:buSzPct val="100000"/>
              <a:buFont typeface="Arial" panose="020B0604020202020204" pitchFamily="34" charset="0"/>
              <a:buChar char="•"/>
            </a:pPr>
            <a:r>
              <a:rPr lang="en-US" b="0">
                <a:solidFill>
                  <a:srgbClr val="4C4C4E"/>
                </a:solidFill>
              </a:rPr>
              <a:t>Exploring for the next major gold deposit in Victoria, close to Fosterville</a:t>
            </a:r>
          </a:p>
          <a:p>
            <a:pPr marL="285750" lvl="1" indent="-285750">
              <a:lnSpc>
                <a:spcPct val="114000"/>
              </a:lnSpc>
              <a:buClr>
                <a:srgbClr val="D4953E"/>
              </a:buClr>
              <a:buSzPct val="100000"/>
              <a:buFont typeface="Arial" panose="020B0604020202020204" pitchFamily="34" charset="0"/>
              <a:buChar char="•"/>
            </a:pPr>
            <a:r>
              <a:rPr lang="en-AU" b="0">
                <a:solidFill>
                  <a:srgbClr val="4C4C4E"/>
                </a:solidFill>
              </a:rPr>
              <a:t>Major projects in the Bendigo Zone with advanced exploration/drill programs at:</a:t>
            </a:r>
          </a:p>
          <a:p>
            <a:pPr marL="514350" lvl="4">
              <a:lnSpc>
                <a:spcPct val="100000"/>
              </a:lnSpc>
              <a:buSzPct val="100000"/>
              <a:buFont typeface="System Font Regular"/>
              <a:buChar char="–"/>
            </a:pPr>
            <a:r>
              <a:rPr lang="en-AU" sz="1300"/>
              <a:t>Castlemaine Gold Project (</a:t>
            </a:r>
            <a:r>
              <a:rPr lang="en-AU" sz="1300" b="1">
                <a:solidFill>
                  <a:srgbClr val="D4953E"/>
                </a:solidFill>
              </a:rPr>
              <a:t>5.6Moz</a:t>
            </a:r>
            <a:r>
              <a:rPr lang="en-AU" sz="1300">
                <a:solidFill>
                  <a:schemeClr val="bg2">
                    <a:lumMod val="50000"/>
                  </a:schemeClr>
                </a:solidFill>
              </a:rPr>
              <a:t> </a:t>
            </a:r>
            <a:r>
              <a:rPr lang="en-AU" sz="1300"/>
              <a:t>historical production)</a:t>
            </a:r>
            <a:r>
              <a:rPr lang="en-AU" sz="1300" baseline="30000"/>
              <a:t>3</a:t>
            </a:r>
            <a:r>
              <a:rPr lang="en-AU" sz="1300"/>
              <a:t> </a:t>
            </a:r>
          </a:p>
          <a:p>
            <a:pPr marL="514350" lvl="4">
              <a:lnSpc>
                <a:spcPct val="100000"/>
              </a:lnSpc>
              <a:buSzPct val="100000"/>
              <a:buFont typeface="System Font Regular"/>
              <a:buChar char="–"/>
            </a:pPr>
            <a:r>
              <a:rPr lang="en-AU" sz="1300"/>
              <a:t>South Muckleford Gold Project </a:t>
            </a:r>
            <a:r>
              <a:rPr lang="en-AU" sz="1300">
                <a:solidFill>
                  <a:schemeClr val="bg2">
                    <a:lumMod val="50000"/>
                  </a:schemeClr>
                </a:solidFill>
              </a:rPr>
              <a:t>(</a:t>
            </a:r>
            <a:r>
              <a:rPr lang="en-AU" sz="1300" b="1">
                <a:solidFill>
                  <a:srgbClr val="D4953E"/>
                </a:solidFill>
              </a:rPr>
              <a:t>2.1Moz</a:t>
            </a:r>
            <a:r>
              <a:rPr lang="en-AU" sz="1300">
                <a:solidFill>
                  <a:schemeClr val="bg2">
                    <a:lumMod val="50000"/>
                  </a:schemeClr>
                </a:solidFill>
              </a:rPr>
              <a:t> </a:t>
            </a:r>
            <a:r>
              <a:rPr lang="en-AU" sz="1300"/>
              <a:t>historical field production)</a:t>
            </a:r>
            <a:r>
              <a:rPr lang="en-AU" sz="1300" baseline="30000"/>
              <a:t>3</a:t>
            </a:r>
          </a:p>
          <a:p>
            <a:pPr marL="0" lvl="3" indent="-171450">
              <a:lnSpc>
                <a:spcPct val="160000"/>
              </a:lnSpc>
              <a:buSzPct val="100000"/>
              <a:buNone/>
            </a:pPr>
            <a:r>
              <a:rPr lang="en-US" sz="1500" b="1">
                <a:solidFill>
                  <a:srgbClr val="D4953E"/>
                </a:solidFill>
              </a:rPr>
              <a:t>Lithium Projects – Marble Bar</a:t>
            </a:r>
          </a:p>
          <a:p>
            <a:pPr marL="114300" lvl="3" indent="-285750">
              <a:lnSpc>
                <a:spcPct val="114000"/>
              </a:lnSpc>
              <a:buSzPct val="100000"/>
            </a:pPr>
            <a:r>
              <a:rPr lang="en-US" sz="1400">
                <a:ea typeface="Roboto Light" panose="02000000000000000000" pitchFamily="2" charset="0"/>
              </a:rPr>
              <a:t>Drilling to commence in major exploration </a:t>
            </a:r>
            <a:r>
              <a:rPr lang="en-US" sz="1400" b="1">
                <a:solidFill>
                  <a:srgbClr val="D4953E"/>
                </a:solidFill>
                <a:ea typeface="Roboto Light" panose="02000000000000000000" pitchFamily="2" charset="0"/>
              </a:rPr>
              <a:t>JV with SQM </a:t>
            </a:r>
            <a:r>
              <a:rPr lang="en-US" sz="1400">
                <a:ea typeface="Roboto Light" panose="02000000000000000000" pitchFamily="2" charset="0"/>
              </a:rPr>
              <a:t>at DOM’s Hill and Marble Bar Lithium Projects</a:t>
            </a:r>
            <a:r>
              <a:rPr lang="en-US" sz="1400" baseline="30000">
                <a:ea typeface="Roboto Light" panose="02000000000000000000" pitchFamily="2" charset="0"/>
              </a:rPr>
              <a:t>2</a:t>
            </a:r>
          </a:p>
          <a:p>
            <a:pPr marL="114300" lvl="3" indent="-285750">
              <a:lnSpc>
                <a:spcPct val="114000"/>
              </a:lnSpc>
              <a:buSzPct val="100000"/>
            </a:pPr>
            <a:r>
              <a:rPr lang="en-US" sz="1400">
                <a:ea typeface="Roboto Light" panose="02000000000000000000" pitchFamily="2" charset="0"/>
              </a:rPr>
              <a:t>Exploration underway at highly prospective 100% owned Pear Creek Lithium project </a:t>
            </a:r>
          </a:p>
          <a:p>
            <a:pPr marL="285750" lvl="4" indent="0">
              <a:lnSpc>
                <a:spcPct val="114000"/>
              </a:lnSpc>
              <a:buSzPct val="100000"/>
              <a:buNone/>
            </a:pPr>
            <a:endParaRPr lang="en-US" sz="1500" baseline="30000">
              <a:ea typeface="Roboto Light" panose="02000000000000000000" pitchFamily="2" charset="0"/>
            </a:endParaRPr>
          </a:p>
        </p:txBody>
      </p:sp>
      <p:pic>
        <p:nvPicPr>
          <p:cNvPr id="6" name="Picture 5">
            <a:extLst>
              <a:ext uri="{FF2B5EF4-FFF2-40B4-BE49-F238E27FC236}">
                <a16:creationId xmlns:a16="http://schemas.microsoft.com/office/drawing/2014/main" id="{C265297D-2F88-4845-9383-4F4F86D87791}"/>
              </a:ext>
            </a:extLst>
          </p:cNvPr>
          <p:cNvPicPr>
            <a:picLocks noChangeAspect="1"/>
          </p:cNvPicPr>
          <p:nvPr/>
        </p:nvPicPr>
        <p:blipFill>
          <a:blip r:embed="rId3"/>
          <a:srcRect/>
          <a:stretch/>
        </p:blipFill>
        <p:spPr>
          <a:xfrm>
            <a:off x="6305909" y="868700"/>
            <a:ext cx="2467176" cy="1899953"/>
          </a:xfrm>
          <a:prstGeom prst="rect">
            <a:avLst/>
          </a:prstGeom>
        </p:spPr>
      </p:pic>
      <p:sp>
        <p:nvSpPr>
          <p:cNvPr id="7" name="Rectangle 6">
            <a:extLst>
              <a:ext uri="{FF2B5EF4-FFF2-40B4-BE49-F238E27FC236}">
                <a16:creationId xmlns:a16="http://schemas.microsoft.com/office/drawing/2014/main" id="{FCCA0A9C-E241-914B-9BB5-098893B51CBC}"/>
              </a:ext>
            </a:extLst>
          </p:cNvPr>
          <p:cNvSpPr/>
          <p:nvPr/>
        </p:nvSpPr>
        <p:spPr>
          <a:xfrm>
            <a:off x="384840" y="6617446"/>
            <a:ext cx="7725826" cy="200055"/>
          </a:xfrm>
          <a:prstGeom prst="rect">
            <a:avLst/>
          </a:prstGeom>
        </p:spPr>
        <p:txBody>
          <a:bodyPr wrap="square" anchor="ctr">
            <a:spAutoFit/>
          </a:bodyPr>
          <a:lstStyle/>
          <a:p>
            <a:r>
              <a:rPr lang="en-GB" sz="700" spc="5">
                <a:solidFill>
                  <a:srgbClr val="4C4C4E"/>
                </a:solidFill>
                <a:latin typeface="Raleway" panose="020B0003030101060003" pitchFamily="34" charset="0"/>
                <a:ea typeface="Roboto Light" panose="02000000000000000000" pitchFamily="2" charset="0"/>
                <a:cs typeface="Roboto Light"/>
              </a:rPr>
              <a:t>1. ASX: KZR 23 June 2020   2</a:t>
            </a:r>
            <a:r>
              <a:rPr lang="en-GB" sz="700" spc="5">
                <a:solidFill>
                  <a:schemeClr val="bg2">
                    <a:lumMod val="50000"/>
                  </a:schemeClr>
                </a:solidFill>
                <a:latin typeface="Raleway" panose="020B0003030101060003" pitchFamily="34" charset="0"/>
                <a:ea typeface="Roboto Light" panose="02000000000000000000" pitchFamily="2" charset="0"/>
                <a:cs typeface="Roboto Light"/>
              </a:rPr>
              <a:t>. ASX:KZR 20 April 2022   </a:t>
            </a:r>
            <a:r>
              <a:rPr lang="en-GB" sz="700" spc="5">
                <a:solidFill>
                  <a:srgbClr val="4C4C4E"/>
                </a:solidFill>
                <a:latin typeface="Raleway" panose="020B0003030101060003" pitchFamily="34" charset="0"/>
                <a:ea typeface="Roboto Light" panose="02000000000000000000" pitchFamily="2" charset="0"/>
                <a:cs typeface="Roboto Light"/>
              </a:rPr>
              <a:t>3. </a:t>
            </a:r>
            <a:r>
              <a:rPr lang="en-GB" sz="700" spc="-10">
                <a:solidFill>
                  <a:srgbClr val="4C4C4E"/>
                </a:solidFill>
                <a:latin typeface="Raleway" panose="020B0003030101060003" pitchFamily="34" charset="0"/>
                <a:ea typeface="Roboto Light" panose="02000000000000000000" pitchFamily="2" charset="0"/>
                <a:cs typeface="Roboto Light"/>
              </a:rPr>
              <a:t>Willman </a:t>
            </a:r>
            <a:r>
              <a:rPr lang="en-GB" sz="700" spc="-5">
                <a:solidFill>
                  <a:srgbClr val="4C4C4E"/>
                </a:solidFill>
                <a:latin typeface="Raleway" panose="020B0003030101060003" pitchFamily="34" charset="0"/>
                <a:ea typeface="Roboto Light" panose="02000000000000000000" pitchFamily="2" charset="0"/>
                <a:cs typeface="Roboto Light"/>
              </a:rPr>
              <a:t>et al </a:t>
            </a:r>
            <a:r>
              <a:rPr lang="en-GB" sz="700" spc="-10">
                <a:solidFill>
                  <a:srgbClr val="4C4C4E"/>
                </a:solidFill>
                <a:latin typeface="Raleway" panose="020B0003030101060003" pitchFamily="34" charset="0"/>
                <a:ea typeface="Roboto Light" panose="02000000000000000000" pitchFamily="2" charset="0"/>
                <a:cs typeface="Roboto Light"/>
              </a:rPr>
              <a:t>2002 </a:t>
            </a:r>
            <a:r>
              <a:rPr lang="en-GB" sz="700" spc="-5">
                <a:solidFill>
                  <a:srgbClr val="4C4C4E"/>
                </a:solidFill>
                <a:latin typeface="Raleway" panose="020B0003030101060003" pitchFamily="34" charset="0"/>
                <a:ea typeface="Roboto Light" panose="02000000000000000000" pitchFamily="2" charset="0"/>
                <a:cs typeface="Roboto Light"/>
              </a:rPr>
              <a:t>Geology </a:t>
            </a:r>
            <a:r>
              <a:rPr lang="en-GB" sz="700" spc="-10">
                <a:solidFill>
                  <a:srgbClr val="4C4C4E"/>
                </a:solidFill>
                <a:latin typeface="Raleway" panose="020B0003030101060003" pitchFamily="34" charset="0"/>
                <a:ea typeface="Roboto Light" panose="02000000000000000000" pitchFamily="2" charset="0"/>
                <a:cs typeface="Roboto Light"/>
              </a:rPr>
              <a:t>Survey Victoria, </a:t>
            </a:r>
            <a:r>
              <a:rPr lang="en-GB" sz="700" spc="5">
                <a:solidFill>
                  <a:srgbClr val="4C4C4E"/>
                </a:solidFill>
                <a:latin typeface="Raleway" panose="020B0003030101060003" pitchFamily="34" charset="0"/>
                <a:ea typeface="Roboto Light" panose="02000000000000000000" pitchFamily="2" charset="0"/>
                <a:cs typeface="Roboto Light"/>
              </a:rPr>
              <a:t>Report   4. ASX: KZR 12 April 2022 </a:t>
            </a:r>
            <a:endParaRPr lang="en-AU" sz="700">
              <a:latin typeface="Raleway" panose="020B0003030101060003" pitchFamily="34" charset="0"/>
              <a:ea typeface="Roboto Light" panose="02000000000000000000" pitchFamily="2" charset="0"/>
            </a:endParaRPr>
          </a:p>
        </p:txBody>
      </p:sp>
      <p:sp>
        <p:nvSpPr>
          <p:cNvPr id="8" name="Delay 12">
            <a:extLst>
              <a:ext uri="{FF2B5EF4-FFF2-40B4-BE49-F238E27FC236}">
                <a16:creationId xmlns:a16="http://schemas.microsoft.com/office/drawing/2014/main" id="{F895C3BB-B800-6B43-8BF6-3486BCD35E58}"/>
              </a:ext>
            </a:extLst>
          </p:cNvPr>
          <p:cNvSpPr/>
          <p:nvPr/>
        </p:nvSpPr>
        <p:spPr>
          <a:xfrm>
            <a:off x="0" y="5963385"/>
            <a:ext cx="8773087" cy="365125"/>
          </a:xfrm>
          <a:prstGeom prst="rect">
            <a:avLst/>
          </a:prstGeom>
          <a:solidFill>
            <a:srgbClr val="16506E"/>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46038"/>
            <a:r>
              <a:rPr lang="en-US" sz="1400" b="1">
                <a:solidFill>
                  <a:schemeClr val="bg1"/>
                </a:solidFill>
                <a:latin typeface="Raleway" panose="020B0003030101060003" pitchFamily="34" charset="0"/>
                <a:ea typeface="Roboto Light" panose="02000000000000000000" pitchFamily="2" charset="0"/>
              </a:rPr>
              <a:t>Our strategy is to acquire and discover mineral projects that create tangible shareholder value</a:t>
            </a:r>
            <a:endParaRPr lang="en-AU" sz="1400" b="1">
              <a:solidFill>
                <a:schemeClr val="bg1"/>
              </a:solidFill>
              <a:latin typeface="Raleway" panose="020B0003030101060003" pitchFamily="34" charset="0"/>
              <a:ea typeface="Roboto Light" panose="02000000000000000000" pitchFamily="2" charset="0"/>
            </a:endParaRPr>
          </a:p>
        </p:txBody>
      </p:sp>
    </p:spTree>
    <p:extLst>
      <p:ext uri="{BB962C8B-B14F-4D97-AF65-F5344CB8AC3E}">
        <p14:creationId xmlns:p14="http://schemas.microsoft.com/office/powerpoint/2010/main" val="658604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7BC9-DD84-414F-85D0-02A5CBB803CE}"/>
              </a:ext>
            </a:extLst>
          </p:cNvPr>
          <p:cNvSpPr>
            <a:spLocks noGrp="1"/>
          </p:cNvSpPr>
          <p:nvPr>
            <p:ph type="title"/>
          </p:nvPr>
        </p:nvSpPr>
        <p:spPr/>
        <p:txBody>
          <a:bodyPr/>
          <a:lstStyle/>
          <a:p>
            <a:r>
              <a:rPr lang="en-AU" sz="2400"/>
              <a:t>ESG – Kalamazoo’s Licence to Operate</a:t>
            </a:r>
          </a:p>
        </p:txBody>
      </p:sp>
      <p:sp>
        <p:nvSpPr>
          <p:cNvPr id="4" name="Slide Number Placeholder 3">
            <a:extLst>
              <a:ext uri="{FF2B5EF4-FFF2-40B4-BE49-F238E27FC236}">
                <a16:creationId xmlns:a16="http://schemas.microsoft.com/office/drawing/2014/main" id="{C0792E73-D434-3A4E-887B-9F3D1C3A6780}"/>
              </a:ext>
            </a:extLst>
          </p:cNvPr>
          <p:cNvSpPr>
            <a:spLocks noGrp="1"/>
          </p:cNvSpPr>
          <p:nvPr>
            <p:ph type="sldNum" sz="quarter" idx="12"/>
          </p:nvPr>
        </p:nvSpPr>
        <p:spPr/>
        <p:txBody>
          <a:bodyPr/>
          <a:lstStyle/>
          <a:p>
            <a:pPr algn="l"/>
            <a:fld id="{86ED1DEE-277D-8842-AF38-FF3A44C5AAD5}" type="slidenum">
              <a:rPr lang="en-US" smtClean="0"/>
              <a:pPr algn="l"/>
              <a:t>4</a:t>
            </a:fld>
            <a:endParaRPr lang="en-US"/>
          </a:p>
        </p:txBody>
      </p:sp>
      <p:sp>
        <p:nvSpPr>
          <p:cNvPr id="9" name="TextBox 8">
            <a:extLst>
              <a:ext uri="{FF2B5EF4-FFF2-40B4-BE49-F238E27FC236}">
                <a16:creationId xmlns:a16="http://schemas.microsoft.com/office/drawing/2014/main" id="{BB7791B5-AB2F-4ACB-814A-FE29D957EF9C}"/>
              </a:ext>
            </a:extLst>
          </p:cNvPr>
          <p:cNvSpPr txBox="1"/>
          <p:nvPr/>
        </p:nvSpPr>
        <p:spPr>
          <a:xfrm>
            <a:off x="146050" y="1082203"/>
            <a:ext cx="5107437" cy="4278094"/>
          </a:xfrm>
          <a:prstGeom prst="rect">
            <a:avLst/>
          </a:prstGeom>
          <a:noFill/>
        </p:spPr>
        <p:txBody>
          <a:bodyPr wrap="square">
            <a:spAutoFit/>
          </a:bodyPr>
          <a:lstStyle/>
          <a:p>
            <a:pPr marL="285750" indent="-285750">
              <a:buClr>
                <a:srgbClr val="D4953E"/>
              </a:buClr>
              <a:buSzPct val="100000"/>
              <a:buFont typeface="Arial" panose="020B0604020202020204" pitchFamily="34" charset="0"/>
              <a:buChar char="•"/>
            </a:pPr>
            <a:r>
              <a:rPr lang="en-US" sz="1400">
                <a:solidFill>
                  <a:srgbClr val="4C4C4E"/>
                </a:solidFill>
                <a:latin typeface="Raleway" panose="020B0003030101060003" pitchFamily="34" charset="0"/>
                <a:ea typeface="Roboto Light" panose="02000000000000000000" pitchFamily="2" charset="0"/>
              </a:rPr>
              <a:t>Fully accredited Carbon Neutral </a:t>
            </a:r>
            <a:r>
              <a:rPr lang="en-GB" sz="1800">
                <a:effectLst/>
                <a:latin typeface="Proxima Nova Rg" panose="02000506030000020004" pitchFamily="2" charset="0"/>
                <a:ea typeface="Calibri Light" panose="020F0302020204030204" pitchFamily="34" charset="0"/>
                <a:cs typeface="Calibri" panose="020F0502020204030204" pitchFamily="34" charset="0"/>
              </a:rPr>
              <a:t> </a:t>
            </a:r>
            <a:endParaRPr lang="en-AU" sz="1400">
              <a:effectLst/>
              <a:latin typeface="Calibri Light" panose="020F0302020204030204" pitchFamily="34" charset="0"/>
              <a:ea typeface="Calibri Light" panose="020F0302020204030204" pitchFamily="34" charset="0"/>
            </a:endParaRPr>
          </a:p>
          <a:p>
            <a:pPr marL="742950" lvl="1" indent="-285750">
              <a:buClr>
                <a:srgbClr val="D4953E"/>
              </a:buClr>
              <a:buSzPct val="100000"/>
              <a:buFontTx/>
              <a:buChar char="-"/>
            </a:pPr>
            <a:r>
              <a:rPr lang="en-US" sz="1300">
                <a:solidFill>
                  <a:srgbClr val="4C4C4E"/>
                </a:solidFill>
                <a:latin typeface="Raleway" panose="020B0003030101060003" pitchFamily="34" charset="0"/>
                <a:ea typeface="Roboto Light" panose="02000000000000000000" pitchFamily="2" charset="0"/>
              </a:rPr>
              <a:t>First carbon neutral gold and lithium explorer operating in Australia under </a:t>
            </a:r>
            <a:r>
              <a:rPr lang="en-US" sz="1300" b="1">
                <a:solidFill>
                  <a:srgbClr val="D4953E"/>
                </a:solidFill>
                <a:latin typeface="Raleway" panose="020B0003030101060003" pitchFamily="34" charset="0"/>
                <a:ea typeface="Roboto Light" panose="02000000000000000000" pitchFamily="2" charset="0"/>
              </a:rPr>
              <a:t>Climate Active Program</a:t>
            </a:r>
            <a:r>
              <a:rPr lang="en-US" sz="1300" baseline="30000">
                <a:solidFill>
                  <a:srgbClr val="4C4C4E"/>
                </a:solidFill>
                <a:latin typeface="Raleway" panose="020B0003030101060003" pitchFamily="34" charset="0"/>
                <a:ea typeface="Roboto Light" panose="02000000000000000000" pitchFamily="2" charset="0"/>
              </a:rPr>
              <a:t>1</a:t>
            </a:r>
          </a:p>
          <a:p>
            <a:pPr marL="742950" lvl="1" indent="-285750">
              <a:buClr>
                <a:srgbClr val="D4953E"/>
              </a:buClr>
              <a:buSzPct val="100000"/>
              <a:buFontTx/>
              <a:buChar char="-"/>
            </a:pPr>
            <a:r>
              <a:rPr lang="en-US" sz="1300">
                <a:solidFill>
                  <a:srgbClr val="4C4C4E"/>
                </a:solidFill>
                <a:latin typeface="Raleway" panose="020B0003030101060003" pitchFamily="34" charset="0"/>
                <a:ea typeface="Roboto Light" panose="02000000000000000000" pitchFamily="2" charset="0"/>
              </a:rPr>
              <a:t>2022 emissions fully offset (with WA reforestation) with commitment to carbon neutrality</a:t>
            </a:r>
          </a:p>
          <a:p>
            <a:pPr marL="742950" lvl="1" indent="-285750">
              <a:buClr>
                <a:srgbClr val="D4953E"/>
              </a:buClr>
              <a:buSzPct val="100000"/>
              <a:buFontTx/>
              <a:buChar char="-"/>
            </a:pPr>
            <a:endParaRPr lang="en-US" sz="1300">
              <a:solidFill>
                <a:srgbClr val="4C4C4E"/>
              </a:solidFill>
              <a:latin typeface="Raleway" panose="020B0003030101060003" pitchFamily="34" charset="0"/>
              <a:ea typeface="Roboto Light" panose="02000000000000000000" pitchFamily="2" charset="0"/>
            </a:endParaRPr>
          </a:p>
          <a:p>
            <a:pPr marL="285750" indent="-285750">
              <a:buClr>
                <a:srgbClr val="D4953E"/>
              </a:buClr>
              <a:buSzPct val="100000"/>
              <a:buFont typeface="Arial" panose="020B0604020202020204" pitchFamily="34" charset="0"/>
              <a:buChar char="•"/>
            </a:pPr>
            <a:r>
              <a:rPr lang="en-US" sz="1400">
                <a:solidFill>
                  <a:srgbClr val="4C4C4E"/>
                </a:solidFill>
                <a:latin typeface="Raleway" panose="020B0003030101060003" pitchFamily="34" charset="0"/>
                <a:ea typeface="Roboto Light" panose="02000000000000000000" pitchFamily="2" charset="0"/>
              </a:rPr>
              <a:t>Indigenous Stakeholders</a:t>
            </a:r>
          </a:p>
          <a:p>
            <a:pPr marL="742950" lvl="1" indent="-285750">
              <a:buClr>
                <a:srgbClr val="D4953E"/>
              </a:buClr>
              <a:buSzPct val="100000"/>
              <a:buFontTx/>
              <a:buChar char="-"/>
            </a:pPr>
            <a:r>
              <a:rPr lang="en-US" sz="1300">
                <a:solidFill>
                  <a:srgbClr val="4C4C4E"/>
                </a:solidFill>
                <a:latin typeface="Raleway" panose="020B0003030101060003" pitchFamily="34" charset="0"/>
                <a:ea typeface="Roboto Light" panose="02000000000000000000" pitchFamily="2" charset="0"/>
              </a:rPr>
              <a:t>Acknowledge and committed to working with the Traditional Owners of the lands on which we operate</a:t>
            </a:r>
          </a:p>
          <a:p>
            <a:pPr marL="285750" indent="-285750">
              <a:buClr>
                <a:srgbClr val="D4953E"/>
              </a:buClr>
              <a:buSzPct val="100000"/>
              <a:buFontTx/>
              <a:buChar char="-"/>
            </a:pPr>
            <a:endParaRPr lang="en-US" sz="1400">
              <a:solidFill>
                <a:srgbClr val="4C4C4E"/>
              </a:solidFill>
              <a:latin typeface="Raleway" panose="020B0003030101060003" pitchFamily="34" charset="0"/>
              <a:ea typeface="Roboto Light" panose="02000000000000000000" pitchFamily="2" charset="0"/>
            </a:endParaRPr>
          </a:p>
          <a:p>
            <a:pPr marL="285750" indent="-285750">
              <a:buClr>
                <a:srgbClr val="D4953E"/>
              </a:buClr>
              <a:buSzPct val="100000"/>
              <a:buFont typeface="Arial" panose="020B0604020202020204" pitchFamily="34" charset="0"/>
              <a:buChar char="•"/>
            </a:pPr>
            <a:r>
              <a:rPr lang="en-US" sz="1400">
                <a:solidFill>
                  <a:srgbClr val="4C4C4E"/>
                </a:solidFill>
                <a:latin typeface="Raleway" panose="020B0003030101060003" pitchFamily="34" charset="0"/>
                <a:ea typeface="Roboto Light" panose="02000000000000000000" pitchFamily="2" charset="0"/>
              </a:rPr>
              <a:t>Health, Safety, Environment &amp; Community Policy</a:t>
            </a:r>
          </a:p>
          <a:p>
            <a:pPr marL="742950" lvl="1" indent="-285750">
              <a:buClr>
                <a:srgbClr val="D4953E"/>
              </a:buClr>
              <a:buSzPct val="100000"/>
              <a:buFontTx/>
              <a:buChar char="-"/>
            </a:pPr>
            <a:r>
              <a:rPr lang="en-US" sz="1300">
                <a:solidFill>
                  <a:srgbClr val="4C4C4E"/>
                </a:solidFill>
                <a:latin typeface="Raleway" panose="020B0003030101060003" pitchFamily="34" charset="0"/>
                <a:ea typeface="Roboto Light" panose="02000000000000000000" pitchFamily="2" charset="0"/>
              </a:rPr>
              <a:t>Fundamental commitment to HSEC principles</a:t>
            </a:r>
          </a:p>
          <a:p>
            <a:pPr marL="742950" lvl="1" indent="-285750">
              <a:buClr>
                <a:srgbClr val="D4953E"/>
              </a:buClr>
              <a:buSzPct val="100000"/>
              <a:buFontTx/>
              <a:buChar char="-"/>
            </a:pPr>
            <a:r>
              <a:rPr lang="en-US" sz="1300">
                <a:solidFill>
                  <a:srgbClr val="4C4C4E"/>
                </a:solidFill>
                <a:latin typeface="Raleway" panose="020B0003030101060003" pitchFamily="34" charset="0"/>
                <a:ea typeface="Roboto Light" panose="02000000000000000000" pitchFamily="2" charset="0"/>
              </a:rPr>
              <a:t>Excellent safety record</a:t>
            </a:r>
          </a:p>
          <a:p>
            <a:pPr marL="742950" lvl="1" indent="-285750">
              <a:buClr>
                <a:srgbClr val="D4953E"/>
              </a:buClr>
              <a:buSzPct val="100000"/>
              <a:buFontTx/>
              <a:buChar char="-"/>
            </a:pPr>
            <a:r>
              <a:rPr lang="en-US" sz="1300">
                <a:solidFill>
                  <a:srgbClr val="4C4C4E"/>
                </a:solidFill>
                <a:latin typeface="Raleway" panose="020B0003030101060003" pitchFamily="34" charset="0"/>
                <a:ea typeface="Roboto Light" panose="02000000000000000000" pitchFamily="2" charset="0"/>
              </a:rPr>
              <a:t>Proactive approach to Community Engagement</a:t>
            </a:r>
          </a:p>
          <a:p>
            <a:pPr marL="742950" lvl="1" indent="-285750">
              <a:buClr>
                <a:srgbClr val="D4953E"/>
              </a:buClr>
              <a:buSzPct val="100000"/>
              <a:buFontTx/>
              <a:buChar char="-"/>
            </a:pPr>
            <a:endParaRPr lang="en-US" sz="1400">
              <a:solidFill>
                <a:srgbClr val="4C4C4E"/>
              </a:solidFill>
              <a:latin typeface="Raleway" panose="020B0003030101060003" pitchFamily="34" charset="0"/>
              <a:ea typeface="Roboto Light" panose="02000000000000000000" pitchFamily="2" charset="0"/>
            </a:endParaRPr>
          </a:p>
          <a:p>
            <a:pPr marL="285750" indent="-285750">
              <a:buClr>
                <a:srgbClr val="D4953E"/>
              </a:buClr>
              <a:buSzPct val="100000"/>
              <a:buFont typeface="Arial" panose="020B0604020202020204" pitchFamily="34" charset="0"/>
              <a:buChar char="•"/>
            </a:pPr>
            <a:r>
              <a:rPr lang="en-US" sz="1400">
                <a:solidFill>
                  <a:srgbClr val="4C4C4E"/>
                </a:solidFill>
                <a:latin typeface="Raleway" panose="020B0003030101060003" pitchFamily="34" charset="0"/>
                <a:ea typeface="Roboto Light" panose="02000000000000000000" pitchFamily="2" charset="0"/>
              </a:rPr>
              <a:t>Corporate Governance</a:t>
            </a:r>
          </a:p>
          <a:p>
            <a:pPr marL="742950" lvl="1" indent="-285750">
              <a:buClr>
                <a:srgbClr val="D4953E"/>
              </a:buClr>
              <a:buSzPct val="100000"/>
              <a:buFontTx/>
              <a:buChar char="-"/>
            </a:pPr>
            <a:r>
              <a:rPr lang="en-US" sz="1300">
                <a:solidFill>
                  <a:srgbClr val="4C4C4E"/>
                </a:solidFill>
                <a:latin typeface="Raleway" panose="020B0003030101060003" pitchFamily="34" charset="0"/>
                <a:ea typeface="Roboto Light" panose="02000000000000000000" pitchFamily="2" charset="0"/>
              </a:rPr>
              <a:t>Board level commitment to transparency, accountability and security</a:t>
            </a:r>
          </a:p>
          <a:p>
            <a:pPr>
              <a:buClr>
                <a:srgbClr val="D4953E"/>
              </a:buClr>
              <a:buSzPct val="100000"/>
            </a:pPr>
            <a:endParaRPr lang="en-US" sz="1400">
              <a:solidFill>
                <a:srgbClr val="4C4C4E"/>
              </a:solidFill>
              <a:latin typeface="Raleway" panose="020B0003030101060003" pitchFamily="34" charset="0"/>
              <a:ea typeface="Roboto Light" panose="02000000000000000000" pitchFamily="2" charset="0"/>
            </a:endParaRPr>
          </a:p>
          <a:p>
            <a:pPr marL="285750" indent="-285750">
              <a:buClr>
                <a:srgbClr val="D4953E"/>
              </a:buClr>
              <a:buSzPct val="100000"/>
              <a:buFont typeface="Arial" panose="020B0604020202020204" pitchFamily="34" charset="0"/>
              <a:buChar char="•"/>
            </a:pPr>
            <a:endParaRPr lang="en-US" sz="1400">
              <a:solidFill>
                <a:srgbClr val="4C4C4E"/>
              </a:solidFill>
              <a:latin typeface="Raleway" panose="020B0003030101060003" pitchFamily="34" charset="0"/>
              <a:ea typeface="Roboto Light" panose="02000000000000000000" pitchFamily="2" charset="0"/>
            </a:endParaRPr>
          </a:p>
        </p:txBody>
      </p:sp>
      <p:pic>
        <p:nvPicPr>
          <p:cNvPr id="11" name="Picture 10" descr="A picture containing tree, outdoor, ground&#10;&#10;Description automatically generated">
            <a:extLst>
              <a:ext uri="{FF2B5EF4-FFF2-40B4-BE49-F238E27FC236}">
                <a16:creationId xmlns:a16="http://schemas.microsoft.com/office/drawing/2014/main" id="{0901B3ED-DD0E-485C-AF87-E0C572E29A51}"/>
              </a:ext>
            </a:extLst>
          </p:cNvPr>
          <p:cNvPicPr>
            <a:picLocks noChangeAspect="1"/>
          </p:cNvPicPr>
          <p:nvPr/>
        </p:nvPicPr>
        <p:blipFill>
          <a:blip r:embed="rId3"/>
          <a:stretch>
            <a:fillRect/>
          </a:stretch>
        </p:blipFill>
        <p:spPr>
          <a:xfrm>
            <a:off x="5372532" y="1167220"/>
            <a:ext cx="3456432" cy="4608576"/>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5648E253-3CA5-4BDF-9836-BF121D51D6C3}"/>
              </a:ext>
            </a:extLst>
          </p:cNvPr>
          <p:cNvSpPr txBox="1"/>
          <p:nvPr/>
        </p:nvSpPr>
        <p:spPr>
          <a:xfrm>
            <a:off x="5372532" y="5904734"/>
            <a:ext cx="3456432" cy="200055"/>
          </a:xfrm>
          <a:prstGeom prst="rect">
            <a:avLst/>
          </a:prstGeom>
          <a:noFill/>
          <a:ln w="19050">
            <a:solidFill>
              <a:srgbClr val="D4953E"/>
            </a:solidFill>
          </a:ln>
        </p:spPr>
        <p:txBody>
          <a:bodyPr wrap="square" rtlCol="0" anchor="ctr" anchorCtr="0">
            <a:noAutofit/>
          </a:bodyPr>
          <a:lstStyle/>
          <a:p>
            <a:pPr algn="ctr"/>
            <a:r>
              <a:rPr lang="en-AU" sz="800">
                <a:solidFill>
                  <a:srgbClr val="4C4C4E"/>
                </a:solidFill>
                <a:latin typeface="Raleway" panose="020B0003030101060003" pitchFamily="34" charset="0"/>
                <a:ea typeface="Roboto Light" panose="02000000000000000000" pitchFamily="2" charset="0"/>
              </a:rPr>
              <a:t>Drilling in Pine Plantation, Castlemaine Gold Project, Victoria 2021</a:t>
            </a:r>
          </a:p>
        </p:txBody>
      </p:sp>
      <p:sp>
        <p:nvSpPr>
          <p:cNvPr id="8" name="Rectangle 7">
            <a:extLst>
              <a:ext uri="{FF2B5EF4-FFF2-40B4-BE49-F238E27FC236}">
                <a16:creationId xmlns:a16="http://schemas.microsoft.com/office/drawing/2014/main" id="{B8641265-8030-4C25-8B9D-F828E4A6B42B}"/>
              </a:ext>
            </a:extLst>
          </p:cNvPr>
          <p:cNvSpPr/>
          <p:nvPr/>
        </p:nvSpPr>
        <p:spPr>
          <a:xfrm>
            <a:off x="384840" y="6617446"/>
            <a:ext cx="7725826" cy="200055"/>
          </a:xfrm>
          <a:prstGeom prst="rect">
            <a:avLst/>
          </a:prstGeom>
        </p:spPr>
        <p:txBody>
          <a:bodyPr wrap="square" anchor="ctr">
            <a:spAutoFit/>
          </a:bodyPr>
          <a:lstStyle/>
          <a:p>
            <a:r>
              <a:rPr lang="en-GB" sz="700" spc="5">
                <a:solidFill>
                  <a:srgbClr val="4C4C4E"/>
                </a:solidFill>
                <a:latin typeface="Raleway" panose="020B0003030101060003" pitchFamily="34" charset="0"/>
                <a:ea typeface="Roboto Light" panose="02000000000000000000" pitchFamily="2" charset="0"/>
                <a:cs typeface="Roboto Light"/>
              </a:rPr>
              <a:t>1. ASX: KZR 9 February 2022 </a:t>
            </a:r>
            <a:endParaRPr lang="en-AU" sz="700">
              <a:latin typeface="Raleway" panose="020B0003030101060003" pitchFamily="34" charset="0"/>
              <a:ea typeface="Roboto Light" panose="02000000000000000000" pitchFamily="2" charset="0"/>
            </a:endParaRPr>
          </a:p>
        </p:txBody>
      </p:sp>
    </p:spTree>
    <p:extLst>
      <p:ext uri="{BB962C8B-B14F-4D97-AF65-F5344CB8AC3E}">
        <p14:creationId xmlns:p14="http://schemas.microsoft.com/office/powerpoint/2010/main" val="2158348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B04F5-1A35-E245-BEAD-3E426840F55B}"/>
              </a:ext>
            </a:extLst>
          </p:cNvPr>
          <p:cNvSpPr>
            <a:spLocks noGrp="1"/>
          </p:cNvSpPr>
          <p:nvPr>
            <p:ph type="title"/>
          </p:nvPr>
        </p:nvSpPr>
        <p:spPr/>
        <p:txBody>
          <a:bodyPr/>
          <a:lstStyle/>
          <a:p>
            <a:r>
              <a:rPr lang="en-AU" sz="2400"/>
              <a:t>Corporate Overview</a:t>
            </a:r>
          </a:p>
        </p:txBody>
      </p:sp>
      <p:sp>
        <p:nvSpPr>
          <p:cNvPr id="4" name="Slide Number Placeholder 3">
            <a:extLst>
              <a:ext uri="{FF2B5EF4-FFF2-40B4-BE49-F238E27FC236}">
                <a16:creationId xmlns:a16="http://schemas.microsoft.com/office/drawing/2014/main" id="{67A78345-FA4A-E44B-B587-587064B7F1E2}"/>
              </a:ext>
            </a:extLst>
          </p:cNvPr>
          <p:cNvSpPr>
            <a:spLocks noGrp="1"/>
          </p:cNvSpPr>
          <p:nvPr>
            <p:ph type="sldNum" sz="quarter" idx="12"/>
          </p:nvPr>
        </p:nvSpPr>
        <p:spPr/>
        <p:txBody>
          <a:bodyPr/>
          <a:lstStyle/>
          <a:p>
            <a:pPr algn="l"/>
            <a:fld id="{86ED1DEE-277D-8842-AF38-FF3A44C5AAD5}" type="slidenum">
              <a:rPr lang="en-US" smtClean="0"/>
              <a:pPr algn="l"/>
              <a:t>5</a:t>
            </a:fld>
            <a:endParaRPr lang="en-US"/>
          </a:p>
        </p:txBody>
      </p:sp>
      <p:sp>
        <p:nvSpPr>
          <p:cNvPr id="5" name="Delay 12">
            <a:extLst>
              <a:ext uri="{FF2B5EF4-FFF2-40B4-BE49-F238E27FC236}">
                <a16:creationId xmlns:a16="http://schemas.microsoft.com/office/drawing/2014/main" id="{53D81C5E-2688-EF49-89B9-E1124B615518}"/>
              </a:ext>
            </a:extLst>
          </p:cNvPr>
          <p:cNvSpPr/>
          <p:nvPr/>
        </p:nvSpPr>
        <p:spPr>
          <a:xfrm>
            <a:off x="254895" y="5968377"/>
            <a:ext cx="2174966" cy="311362"/>
          </a:xfrm>
          <a:prstGeom prst="rect">
            <a:avLst/>
          </a:prstGeom>
          <a:solidFill>
            <a:srgbClr val="D4953E"/>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180000" rIns="180000" bIns="180000" rtlCol="0" anchor="ctr"/>
          <a:lstStyle/>
          <a:p>
            <a:pPr marL="182563"/>
            <a:r>
              <a:rPr lang="en-US" sz="1200" b="1">
                <a:solidFill>
                  <a:schemeClr val="bg1"/>
                </a:solidFill>
                <a:latin typeface="Raleway" panose="020B0003030101060003" pitchFamily="34" charset="0"/>
              </a:rPr>
              <a:t>The Top 20 hold 61% </a:t>
            </a:r>
          </a:p>
        </p:txBody>
      </p:sp>
      <p:graphicFrame>
        <p:nvGraphicFramePr>
          <p:cNvPr id="7" name="Chart 6">
            <a:extLst>
              <a:ext uri="{FF2B5EF4-FFF2-40B4-BE49-F238E27FC236}">
                <a16:creationId xmlns:a16="http://schemas.microsoft.com/office/drawing/2014/main" id="{D40ADA9F-366D-514D-9198-6DCC8A92D557}"/>
              </a:ext>
            </a:extLst>
          </p:cNvPr>
          <p:cNvGraphicFramePr/>
          <p:nvPr>
            <p:extLst>
              <p:ext uri="{D42A27DB-BD31-4B8C-83A1-F6EECF244321}">
                <p14:modId xmlns:p14="http://schemas.microsoft.com/office/powerpoint/2010/main" val="4288270579"/>
              </p:ext>
            </p:extLst>
          </p:nvPr>
        </p:nvGraphicFramePr>
        <p:xfrm>
          <a:off x="99445" y="1092195"/>
          <a:ext cx="2361352" cy="4307772"/>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3E96BF6C-98FD-6048-AAC4-E0090178AAA9}"/>
              </a:ext>
            </a:extLst>
          </p:cNvPr>
          <p:cNvSpPr/>
          <p:nvPr/>
        </p:nvSpPr>
        <p:spPr>
          <a:xfrm>
            <a:off x="184659" y="1086776"/>
            <a:ext cx="2361352" cy="307777"/>
          </a:xfrm>
          <a:prstGeom prst="rect">
            <a:avLst/>
          </a:prstGeom>
        </p:spPr>
        <p:txBody>
          <a:bodyPr wrap="none">
            <a:spAutoFit/>
          </a:bodyPr>
          <a:lstStyle/>
          <a:p>
            <a:r>
              <a:rPr lang="en-AU" sz="1400" b="1">
                <a:solidFill>
                  <a:srgbClr val="DEA64E"/>
                </a:solidFill>
                <a:latin typeface="Raleway" panose="020B0003030101060003" pitchFamily="34" charset="0"/>
              </a:rPr>
              <a:t>Substantial Shareholders</a:t>
            </a:r>
          </a:p>
        </p:txBody>
      </p:sp>
      <p:sp>
        <p:nvSpPr>
          <p:cNvPr id="9" name="Rectangle 8">
            <a:extLst>
              <a:ext uri="{FF2B5EF4-FFF2-40B4-BE49-F238E27FC236}">
                <a16:creationId xmlns:a16="http://schemas.microsoft.com/office/drawing/2014/main" id="{240ED2F8-E7F1-9E4A-815C-CDF8B6C88CE6}"/>
              </a:ext>
            </a:extLst>
          </p:cNvPr>
          <p:cNvSpPr/>
          <p:nvPr/>
        </p:nvSpPr>
        <p:spPr>
          <a:xfrm>
            <a:off x="3133773" y="1427899"/>
            <a:ext cx="3217782" cy="1847685"/>
          </a:xfrm>
          <a:prstGeom prst="rect">
            <a:avLst/>
          </a:prstGeom>
        </p:spPr>
        <p:txBody>
          <a:bodyPr wrap="square">
            <a:spAutoFit/>
          </a:bodyPr>
          <a:lstStyle/>
          <a:p>
            <a:pPr>
              <a:lnSpc>
                <a:spcPct val="200000"/>
              </a:lnSpc>
            </a:pPr>
            <a:r>
              <a:rPr lang="en-AU" sz="975" b="1">
                <a:solidFill>
                  <a:srgbClr val="4C4C4E"/>
                </a:solidFill>
                <a:latin typeface="Raleway" panose="020B0003030101060003" pitchFamily="34" charset="0"/>
              </a:rPr>
              <a:t>Luke Reinehr </a:t>
            </a:r>
            <a:r>
              <a:rPr lang="en-AU" sz="975">
                <a:solidFill>
                  <a:srgbClr val="4C4C4E"/>
                </a:solidFill>
                <a:latin typeface="Raleway" panose="020B0003030101060003" pitchFamily="34" charset="0"/>
              </a:rPr>
              <a:t>		Executive Chairman/CEO</a:t>
            </a:r>
          </a:p>
          <a:p>
            <a:pPr>
              <a:lnSpc>
                <a:spcPct val="200000"/>
              </a:lnSpc>
            </a:pPr>
            <a:r>
              <a:rPr lang="en-AU" sz="975" b="1">
                <a:solidFill>
                  <a:srgbClr val="4C4C4E"/>
                </a:solidFill>
                <a:latin typeface="Raleway" panose="020B0003030101060003" pitchFamily="34" charset="0"/>
              </a:rPr>
              <a:t>Paul Adams 	 </a:t>
            </a:r>
            <a:r>
              <a:rPr lang="en-AU" sz="975">
                <a:solidFill>
                  <a:srgbClr val="4C4C4E"/>
                </a:solidFill>
                <a:latin typeface="Raleway" panose="020B0003030101060003" pitchFamily="34" charset="0"/>
              </a:rPr>
              <a:t>	Executive Director</a:t>
            </a:r>
          </a:p>
          <a:p>
            <a:pPr>
              <a:lnSpc>
                <a:spcPct val="200000"/>
              </a:lnSpc>
            </a:pPr>
            <a:r>
              <a:rPr lang="en-AU" sz="975" b="1">
                <a:solidFill>
                  <a:srgbClr val="4C4C4E"/>
                </a:solidFill>
                <a:latin typeface="Raleway" panose="020B0003030101060003" pitchFamily="34" charset="0"/>
              </a:rPr>
              <a:t>Angus Middleton </a:t>
            </a:r>
            <a:r>
              <a:rPr lang="en-AU" sz="975">
                <a:solidFill>
                  <a:srgbClr val="4C4C4E"/>
                </a:solidFill>
                <a:latin typeface="Raleway" panose="020B0003030101060003" pitchFamily="34" charset="0"/>
              </a:rPr>
              <a:t>	Non-Executive Director</a:t>
            </a:r>
          </a:p>
          <a:p>
            <a:pPr>
              <a:lnSpc>
                <a:spcPct val="200000"/>
              </a:lnSpc>
            </a:pPr>
            <a:r>
              <a:rPr lang="en-AU" sz="975" b="1">
                <a:solidFill>
                  <a:srgbClr val="4C4C4E"/>
                </a:solidFill>
                <a:latin typeface="Raleway" panose="020B0003030101060003" pitchFamily="34" charset="0"/>
              </a:rPr>
              <a:t>Bernard Crawford </a:t>
            </a:r>
            <a:r>
              <a:rPr lang="en-AU" sz="975">
                <a:solidFill>
                  <a:srgbClr val="4C4C4E"/>
                </a:solidFill>
                <a:latin typeface="Raleway" panose="020B0003030101060003" pitchFamily="34" charset="0"/>
              </a:rPr>
              <a:t>	CFO/Company Secretary</a:t>
            </a:r>
          </a:p>
          <a:p>
            <a:pPr>
              <a:lnSpc>
                <a:spcPct val="200000"/>
              </a:lnSpc>
            </a:pPr>
            <a:r>
              <a:rPr lang="en-AU" sz="975" b="1">
                <a:solidFill>
                  <a:srgbClr val="4C4C4E"/>
                </a:solidFill>
                <a:latin typeface="Raleway" panose="020B0003030101060003" pitchFamily="34" charset="0"/>
              </a:rPr>
              <a:t>Dr. Luke Mortimer </a:t>
            </a:r>
            <a:r>
              <a:rPr lang="en-AU" sz="975">
                <a:solidFill>
                  <a:srgbClr val="4C4C4E"/>
                </a:solidFill>
                <a:latin typeface="Raleway" panose="020B0003030101060003" pitchFamily="34" charset="0"/>
              </a:rPr>
              <a:t>	Exploration Manager</a:t>
            </a:r>
          </a:p>
          <a:p>
            <a:pPr>
              <a:lnSpc>
                <a:spcPct val="200000"/>
              </a:lnSpc>
            </a:pPr>
            <a:r>
              <a:rPr lang="en-AU" sz="975" b="1">
                <a:solidFill>
                  <a:srgbClr val="4C4C4E"/>
                </a:solidFill>
                <a:latin typeface="Raleway" panose="020B0003030101060003" pitchFamily="34" charset="0"/>
              </a:rPr>
              <a:t>Matthew Rolfe </a:t>
            </a:r>
            <a:r>
              <a:rPr lang="en-AU" sz="975">
                <a:solidFill>
                  <a:srgbClr val="4C4C4E"/>
                </a:solidFill>
                <a:latin typeface="Raleway" panose="020B0003030101060003" pitchFamily="34" charset="0"/>
              </a:rPr>
              <a:t>		Exploration Manager - West</a:t>
            </a:r>
          </a:p>
        </p:txBody>
      </p:sp>
      <p:sp>
        <p:nvSpPr>
          <p:cNvPr id="10" name="Rectangle 9">
            <a:extLst>
              <a:ext uri="{FF2B5EF4-FFF2-40B4-BE49-F238E27FC236}">
                <a16:creationId xmlns:a16="http://schemas.microsoft.com/office/drawing/2014/main" id="{B0D3EF1D-EAA0-F642-AABD-92AA81E37C34}"/>
              </a:ext>
            </a:extLst>
          </p:cNvPr>
          <p:cNvSpPr/>
          <p:nvPr/>
        </p:nvSpPr>
        <p:spPr>
          <a:xfrm>
            <a:off x="3133773" y="1092195"/>
            <a:ext cx="3217782" cy="307777"/>
          </a:xfrm>
          <a:prstGeom prst="rect">
            <a:avLst/>
          </a:prstGeom>
        </p:spPr>
        <p:txBody>
          <a:bodyPr wrap="square">
            <a:spAutoFit/>
          </a:bodyPr>
          <a:lstStyle/>
          <a:p>
            <a:r>
              <a:rPr lang="en-AU" sz="1400" b="1">
                <a:solidFill>
                  <a:srgbClr val="DEA64E"/>
                </a:solidFill>
                <a:latin typeface="Raleway" panose="020B0003030101060003" pitchFamily="34" charset="0"/>
              </a:rPr>
              <a:t>Board &amp; Management</a:t>
            </a:r>
          </a:p>
        </p:txBody>
      </p:sp>
      <p:sp>
        <p:nvSpPr>
          <p:cNvPr id="11" name="Rectangle 10">
            <a:extLst>
              <a:ext uri="{FF2B5EF4-FFF2-40B4-BE49-F238E27FC236}">
                <a16:creationId xmlns:a16="http://schemas.microsoft.com/office/drawing/2014/main" id="{947D1099-C39D-BD45-B49C-3413B2DE48F0}"/>
              </a:ext>
            </a:extLst>
          </p:cNvPr>
          <p:cNvSpPr/>
          <p:nvPr/>
        </p:nvSpPr>
        <p:spPr>
          <a:xfrm>
            <a:off x="6790840" y="3113928"/>
            <a:ext cx="1926412" cy="184666"/>
          </a:xfrm>
          <a:prstGeom prst="rect">
            <a:avLst/>
          </a:prstGeom>
        </p:spPr>
        <p:txBody>
          <a:bodyPr wrap="square">
            <a:spAutoFit/>
          </a:bodyPr>
          <a:lstStyle/>
          <a:p>
            <a:r>
              <a:rPr lang="en-AU" sz="600">
                <a:solidFill>
                  <a:srgbClr val="4C4C4E"/>
                </a:solidFill>
                <a:latin typeface="Raleway" panose="020B0003030101060003" pitchFamily="34" charset="0"/>
              </a:rPr>
              <a:t>1. As at 31 March 2022</a:t>
            </a:r>
          </a:p>
        </p:txBody>
      </p:sp>
      <p:sp>
        <p:nvSpPr>
          <p:cNvPr id="12" name="Rectangle 11">
            <a:extLst>
              <a:ext uri="{FF2B5EF4-FFF2-40B4-BE49-F238E27FC236}">
                <a16:creationId xmlns:a16="http://schemas.microsoft.com/office/drawing/2014/main" id="{8C6BD9AA-CC83-914E-AFC7-39757706075B}"/>
              </a:ext>
            </a:extLst>
          </p:cNvPr>
          <p:cNvSpPr/>
          <p:nvPr/>
        </p:nvSpPr>
        <p:spPr>
          <a:xfrm>
            <a:off x="6756115" y="1120122"/>
            <a:ext cx="3217782" cy="307777"/>
          </a:xfrm>
          <a:prstGeom prst="rect">
            <a:avLst/>
          </a:prstGeom>
        </p:spPr>
        <p:txBody>
          <a:bodyPr wrap="square">
            <a:spAutoFit/>
          </a:bodyPr>
          <a:lstStyle/>
          <a:p>
            <a:r>
              <a:rPr lang="en-AU" sz="1400" b="1">
                <a:solidFill>
                  <a:srgbClr val="DEA64E"/>
                </a:solidFill>
                <a:latin typeface="Raleway" panose="020B0003030101060003" pitchFamily="34" charset="0"/>
              </a:rPr>
              <a:t>Capital Structure</a:t>
            </a:r>
          </a:p>
        </p:txBody>
      </p:sp>
      <p:sp>
        <p:nvSpPr>
          <p:cNvPr id="13" name="Rectangle 12">
            <a:extLst>
              <a:ext uri="{FF2B5EF4-FFF2-40B4-BE49-F238E27FC236}">
                <a16:creationId xmlns:a16="http://schemas.microsoft.com/office/drawing/2014/main" id="{32890417-C979-7A47-910B-1F3268A2D7C2}"/>
              </a:ext>
            </a:extLst>
          </p:cNvPr>
          <p:cNvSpPr/>
          <p:nvPr/>
        </p:nvSpPr>
        <p:spPr>
          <a:xfrm>
            <a:off x="6813797" y="3819448"/>
            <a:ext cx="3217782" cy="307777"/>
          </a:xfrm>
          <a:prstGeom prst="rect">
            <a:avLst/>
          </a:prstGeom>
        </p:spPr>
        <p:txBody>
          <a:bodyPr wrap="square">
            <a:spAutoFit/>
          </a:bodyPr>
          <a:lstStyle/>
          <a:p>
            <a:r>
              <a:rPr lang="en-AU" sz="1400" b="1">
                <a:solidFill>
                  <a:srgbClr val="DEA64E"/>
                </a:solidFill>
                <a:latin typeface="Raleway" panose="020B0003030101060003" pitchFamily="34" charset="0"/>
              </a:rPr>
              <a:t>Options</a:t>
            </a:r>
          </a:p>
        </p:txBody>
      </p:sp>
      <p:graphicFrame>
        <p:nvGraphicFramePr>
          <p:cNvPr id="14" name="Table 21">
            <a:extLst>
              <a:ext uri="{FF2B5EF4-FFF2-40B4-BE49-F238E27FC236}">
                <a16:creationId xmlns:a16="http://schemas.microsoft.com/office/drawing/2014/main" id="{49F0CF23-90FA-6449-844E-88B6287A3381}"/>
              </a:ext>
            </a:extLst>
          </p:cNvPr>
          <p:cNvGraphicFramePr>
            <a:graphicFrameLocks noGrp="1"/>
          </p:cNvGraphicFramePr>
          <p:nvPr>
            <p:extLst>
              <p:ext uri="{D42A27DB-BD31-4B8C-83A1-F6EECF244321}">
                <p14:modId xmlns:p14="http://schemas.microsoft.com/office/powerpoint/2010/main" val="2753359707"/>
              </p:ext>
            </p:extLst>
          </p:nvPr>
        </p:nvGraphicFramePr>
        <p:xfrm>
          <a:off x="6756115" y="1506208"/>
          <a:ext cx="2305773" cy="1440000"/>
        </p:xfrm>
        <a:graphic>
          <a:graphicData uri="http://schemas.openxmlformats.org/drawingml/2006/table">
            <a:tbl>
              <a:tblPr bandRow="1">
                <a:tableStyleId>{5C22544A-7EE6-4342-B048-85BDC9FD1C3A}</a:tableStyleId>
              </a:tblPr>
              <a:tblGrid>
                <a:gridCol w="1417444">
                  <a:extLst>
                    <a:ext uri="{9D8B030D-6E8A-4147-A177-3AD203B41FA5}">
                      <a16:colId xmlns:a16="http://schemas.microsoft.com/office/drawing/2014/main" val="3776329544"/>
                    </a:ext>
                  </a:extLst>
                </a:gridCol>
                <a:gridCol w="888329">
                  <a:extLst>
                    <a:ext uri="{9D8B030D-6E8A-4147-A177-3AD203B41FA5}">
                      <a16:colId xmlns:a16="http://schemas.microsoft.com/office/drawing/2014/main" val="1757961023"/>
                    </a:ext>
                  </a:extLst>
                </a:gridCol>
              </a:tblGrid>
              <a:tr h="288000">
                <a:tc>
                  <a:txBody>
                    <a:bodyPr/>
                    <a:lstStyle/>
                    <a:p>
                      <a:r>
                        <a:rPr lang="en-AU" sz="1000" b="1">
                          <a:solidFill>
                            <a:srgbClr val="4C4C4E"/>
                          </a:solidFill>
                          <a:latin typeface="Raleway" panose="020B0003030101060003" pitchFamily="34" charset="0"/>
                        </a:rPr>
                        <a:t>Shares</a:t>
                      </a:r>
                      <a:r>
                        <a:rPr lang="en-AU" sz="1000" b="1" baseline="30000">
                          <a:solidFill>
                            <a:srgbClr val="4C4C4E"/>
                          </a:solidFill>
                          <a:latin typeface="Raleway" panose="020B0003030101060003" pitchFamily="34" charset="0"/>
                        </a:rPr>
                        <a:t>1</a:t>
                      </a:r>
                      <a:endParaRPr lang="en-US" sz="1000" b="1" baseline="30000">
                        <a:solidFill>
                          <a:srgbClr val="4C4C4E"/>
                        </a:solidFill>
                        <a:latin typeface="Raleway" panose="020B00030301010600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AU" sz="1000">
                          <a:solidFill>
                            <a:srgbClr val="4C4C4E"/>
                          </a:solidFill>
                          <a:latin typeface="Raleway" panose="020B0003030101060003" pitchFamily="34" charset="0"/>
                        </a:rPr>
                        <a:t>145,194,374</a:t>
                      </a:r>
                      <a:endParaRPr lang="en-US" sz="1000" baseline="30000">
                        <a:solidFill>
                          <a:srgbClr val="4C4C4E"/>
                        </a:solidFill>
                        <a:latin typeface="Raleway" panose="020B00030301010600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1212432"/>
                  </a:ext>
                </a:extLst>
              </a:tr>
              <a:tr h="288000">
                <a:tc>
                  <a:txBody>
                    <a:bodyPr/>
                    <a:lstStyle/>
                    <a:p>
                      <a:r>
                        <a:rPr lang="en-US" sz="1000" b="1">
                          <a:solidFill>
                            <a:srgbClr val="4C4C4E"/>
                          </a:solidFill>
                          <a:latin typeface="Raleway"/>
                        </a:rPr>
                        <a:t>Performance Rights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000">
                          <a:solidFill>
                            <a:srgbClr val="4C4C4E"/>
                          </a:solidFill>
                          <a:latin typeface="Raleway"/>
                        </a:rPr>
                        <a:t>4,250,000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2117293"/>
                  </a:ext>
                </a:extLst>
              </a:tr>
              <a:tr h="288000">
                <a:tc>
                  <a:txBody>
                    <a:bodyPr/>
                    <a:lstStyle/>
                    <a:p>
                      <a:r>
                        <a:rPr lang="en-AU" sz="1000" b="1">
                          <a:solidFill>
                            <a:srgbClr val="4C4C4E"/>
                          </a:solidFill>
                          <a:latin typeface="Raleway"/>
                        </a:rPr>
                        <a:t>Unlisted Options</a:t>
                      </a:r>
                      <a:endParaRPr lang="en-US" sz="1000" b="1">
                        <a:solidFill>
                          <a:srgbClr val="4C4C4E"/>
                        </a:solidFill>
                        <a:latin typeface="Raleway"/>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AU" sz="1000">
                          <a:solidFill>
                            <a:srgbClr val="4C4C4E"/>
                          </a:solidFill>
                          <a:latin typeface="Raleway"/>
                        </a:rPr>
                        <a:t>12.400,000</a:t>
                      </a:r>
                      <a:endParaRPr lang="en-US" sz="1000">
                        <a:solidFill>
                          <a:srgbClr val="4C4C4E"/>
                        </a:solidFill>
                        <a:latin typeface="Raleway" panose="020B00030301010600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0251026"/>
                  </a:ext>
                </a:extLst>
              </a:tr>
              <a:tr h="288000">
                <a:tc>
                  <a:txBody>
                    <a:bodyPr/>
                    <a:lstStyle/>
                    <a:p>
                      <a:r>
                        <a:rPr lang="en-AU" sz="1000" b="1">
                          <a:solidFill>
                            <a:srgbClr val="4C4C4E"/>
                          </a:solidFill>
                          <a:latin typeface="Raleway" panose="020B0003030101060003" pitchFamily="34" charset="0"/>
                        </a:rPr>
                        <a:t>Market Cap ($0.41)</a:t>
                      </a:r>
                      <a:endParaRPr lang="en-US" sz="1000" b="1">
                        <a:solidFill>
                          <a:srgbClr val="4C4C4E"/>
                        </a:solidFill>
                        <a:latin typeface="Raleway" panose="020B00030301010600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AU" sz="1000">
                          <a:solidFill>
                            <a:srgbClr val="4C4C4E"/>
                          </a:solidFill>
                          <a:latin typeface="Raleway" panose="020B0003030101060003" pitchFamily="34" charset="0"/>
                        </a:rPr>
                        <a:t>A$59.5m</a:t>
                      </a:r>
                      <a:endParaRPr lang="en-US" sz="1000">
                        <a:solidFill>
                          <a:srgbClr val="4C4C4E"/>
                        </a:solidFill>
                        <a:latin typeface="Raleway" panose="020B00030301010600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4067441"/>
                  </a:ext>
                </a:extLst>
              </a:tr>
              <a:tr h="288000">
                <a:tc>
                  <a:txBody>
                    <a:bodyPr/>
                    <a:lstStyle/>
                    <a:p>
                      <a:r>
                        <a:rPr lang="en-AU" sz="1000" b="1">
                          <a:solidFill>
                            <a:srgbClr val="4C4C4E"/>
                          </a:solidFill>
                          <a:latin typeface="Raleway" panose="020B0003030101060003" pitchFamily="34" charset="0"/>
                        </a:rPr>
                        <a:t>Cash</a:t>
                      </a:r>
                      <a:r>
                        <a:rPr lang="en-AU" sz="1000" b="1" baseline="30000">
                          <a:solidFill>
                            <a:srgbClr val="4C4C4E"/>
                          </a:solidFill>
                          <a:latin typeface="Raleway" panose="020B0003030101060003" pitchFamily="34" charset="0"/>
                        </a:rPr>
                        <a:t>2</a:t>
                      </a:r>
                      <a:endParaRPr lang="en-US" sz="1000" b="1" baseline="30000">
                        <a:solidFill>
                          <a:srgbClr val="4C4C4E"/>
                        </a:solidFill>
                        <a:latin typeface="Raleway" panose="020B00030301010600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AU" sz="1000">
                          <a:solidFill>
                            <a:srgbClr val="4C4C4E"/>
                          </a:solidFill>
                          <a:latin typeface="Raleway" panose="020B0003030101060003" pitchFamily="34" charset="0"/>
                        </a:rPr>
                        <a:t>A$4.3m</a:t>
                      </a:r>
                      <a:endParaRPr lang="en-US" sz="1000">
                        <a:solidFill>
                          <a:srgbClr val="4C4C4E"/>
                        </a:solidFill>
                        <a:latin typeface="Raleway" panose="020B00030301010600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1434408"/>
                  </a:ext>
                </a:extLst>
              </a:tr>
            </a:tbl>
          </a:graphicData>
        </a:graphic>
      </p:graphicFrame>
      <p:graphicFrame>
        <p:nvGraphicFramePr>
          <p:cNvPr id="15" name="Table 14">
            <a:extLst>
              <a:ext uri="{FF2B5EF4-FFF2-40B4-BE49-F238E27FC236}">
                <a16:creationId xmlns:a16="http://schemas.microsoft.com/office/drawing/2014/main" id="{3D24F72D-1024-614F-AAE6-6B746C854697}"/>
              </a:ext>
            </a:extLst>
          </p:cNvPr>
          <p:cNvGraphicFramePr>
            <a:graphicFrameLocks noGrp="1"/>
          </p:cNvGraphicFramePr>
          <p:nvPr/>
        </p:nvGraphicFramePr>
        <p:xfrm>
          <a:off x="6813797" y="3819448"/>
          <a:ext cx="2248091" cy="1440000"/>
        </p:xfrm>
        <a:graphic>
          <a:graphicData uri="http://schemas.openxmlformats.org/drawingml/2006/table">
            <a:tbl>
              <a:tblPr bandRow="1">
                <a:tableStyleId>{5C22544A-7EE6-4342-B048-85BDC9FD1C3A}</a:tableStyleId>
              </a:tblPr>
              <a:tblGrid>
                <a:gridCol w="1633517">
                  <a:extLst>
                    <a:ext uri="{9D8B030D-6E8A-4147-A177-3AD203B41FA5}">
                      <a16:colId xmlns:a16="http://schemas.microsoft.com/office/drawing/2014/main" val="3776329544"/>
                    </a:ext>
                  </a:extLst>
                </a:gridCol>
                <a:gridCol w="614574">
                  <a:extLst>
                    <a:ext uri="{9D8B030D-6E8A-4147-A177-3AD203B41FA5}">
                      <a16:colId xmlns:a16="http://schemas.microsoft.com/office/drawing/2014/main" val="1757961023"/>
                    </a:ext>
                  </a:extLst>
                </a:gridCol>
              </a:tblGrid>
              <a:tr h="360000">
                <a:tc>
                  <a:txBody>
                    <a:bodyPr/>
                    <a:lstStyle/>
                    <a:p>
                      <a:endParaRPr lang="en-US" sz="1000" b="1">
                        <a:solidFill>
                          <a:srgbClr val="4C4C4E"/>
                        </a:solidFill>
                        <a:latin typeface="Raleway" panose="020B0003030101060003" pitchFamily="34" charset="0"/>
                      </a:endParaRPr>
                    </a:p>
                  </a:txBody>
                  <a:tcPr marL="93552" marR="93552" marT="46776" marB="46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763" indent="0" algn="r">
                        <a:tabLst/>
                      </a:pPr>
                      <a:endParaRPr lang="en-AU" sz="1000">
                        <a:solidFill>
                          <a:srgbClr val="4C4C4E"/>
                        </a:solidFill>
                        <a:latin typeface="Raleway" panose="020B0003030101060003" pitchFamily="34" charset="0"/>
                      </a:endParaRPr>
                    </a:p>
                  </a:txBody>
                  <a:tcPr marL="93552" marR="93552" marT="46776" marB="46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4067441"/>
                  </a:ext>
                </a:extLst>
              </a:tr>
              <a:tr h="360000">
                <a:tc>
                  <a:txBody>
                    <a:bodyPr/>
                    <a:lstStyle/>
                    <a:p>
                      <a:r>
                        <a:rPr lang="en-AU" sz="1000" b="1">
                          <a:solidFill>
                            <a:srgbClr val="4C4C4E"/>
                          </a:solidFill>
                          <a:latin typeface="Raleway" panose="020B0003030101060003" pitchFamily="34" charset="0"/>
                        </a:rPr>
                        <a:t>$0.42 exp. 30/11/2022 </a:t>
                      </a:r>
                      <a:endParaRPr lang="en-US" sz="1000" b="1" baseline="30000">
                        <a:solidFill>
                          <a:srgbClr val="4C4C4E"/>
                        </a:solidFill>
                        <a:latin typeface="Raleway" panose="020B0003030101060003" pitchFamily="34" charset="0"/>
                      </a:endParaRPr>
                    </a:p>
                  </a:txBody>
                  <a:tcPr marL="93552" marR="93552" marT="46776" marB="46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000">
                          <a:solidFill>
                            <a:srgbClr val="4C4C4E"/>
                          </a:solidFill>
                          <a:latin typeface="Raleway"/>
                        </a:rPr>
                        <a:t>9.5m</a:t>
                      </a:r>
                    </a:p>
                  </a:txBody>
                  <a:tcPr marL="93552" marR="93552" marT="46776" marB="46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3337402"/>
                  </a:ext>
                </a:extLst>
              </a:tr>
              <a:tr h="360000">
                <a:tc>
                  <a:txBody>
                    <a:bodyPr/>
                    <a:lstStyle/>
                    <a:p>
                      <a:r>
                        <a:rPr lang="en-AU" sz="1000" b="1">
                          <a:solidFill>
                            <a:srgbClr val="4C4C4E"/>
                          </a:solidFill>
                          <a:latin typeface="Raleway" panose="020B0003030101060003" pitchFamily="34" charset="0"/>
                        </a:rPr>
                        <a:t>$1.04 exp. 30/11/2023 </a:t>
                      </a:r>
                      <a:endParaRPr lang="en-US" sz="1000" b="1" baseline="30000">
                        <a:solidFill>
                          <a:srgbClr val="4C4C4E"/>
                        </a:solidFill>
                        <a:latin typeface="Raleway" panose="020B0003030101060003" pitchFamily="34" charset="0"/>
                      </a:endParaRPr>
                    </a:p>
                  </a:txBody>
                  <a:tcPr marL="93552" marR="93552" marT="46776" marB="46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AU" sz="900">
                          <a:solidFill>
                            <a:srgbClr val="4C4C4E"/>
                          </a:solidFill>
                          <a:latin typeface="Raleway"/>
                        </a:rPr>
                        <a:t>1.4m</a:t>
                      </a:r>
                      <a:endParaRPr lang="en-US" sz="900">
                        <a:solidFill>
                          <a:srgbClr val="4C4C4E"/>
                        </a:solidFill>
                        <a:latin typeface="Raleway" panose="020B0003030101060003" pitchFamily="34" charset="0"/>
                      </a:endParaRPr>
                    </a:p>
                  </a:txBody>
                  <a:tcPr marL="93552" marR="93552" marT="46776" marB="46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180"/>
                  </a:ext>
                </a:extLst>
              </a:tr>
              <a:tr h="360000">
                <a:tc>
                  <a:txBody>
                    <a:bodyPr/>
                    <a:lstStyle/>
                    <a:p>
                      <a:r>
                        <a:rPr lang="en-US" sz="1000" b="1" kern="1200">
                          <a:solidFill>
                            <a:srgbClr val="4C4C4E"/>
                          </a:solidFill>
                          <a:latin typeface="Raleway"/>
                          <a:ea typeface="+mn-ea"/>
                          <a:cs typeface="+mn-cs"/>
                        </a:rPr>
                        <a:t>$0.69 exp. 15/03/2024</a:t>
                      </a:r>
                    </a:p>
                  </a:txBody>
                  <a:tcPr marL="93552" marR="93552" marT="46776" marB="46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900">
                          <a:solidFill>
                            <a:srgbClr val="4C4C4E"/>
                          </a:solidFill>
                          <a:latin typeface="Raleway" panose="020B0003030101060003" pitchFamily="34" charset="0"/>
                        </a:rPr>
                        <a:t>1.5m</a:t>
                      </a:r>
                    </a:p>
                  </a:txBody>
                  <a:tcPr marL="93552" marR="93552" marT="46776" marB="46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175846"/>
                  </a:ext>
                </a:extLst>
              </a:tr>
            </a:tbl>
          </a:graphicData>
        </a:graphic>
      </p:graphicFrame>
      <p:sp>
        <p:nvSpPr>
          <p:cNvPr id="16" name="Delay 12">
            <a:extLst>
              <a:ext uri="{FF2B5EF4-FFF2-40B4-BE49-F238E27FC236}">
                <a16:creationId xmlns:a16="http://schemas.microsoft.com/office/drawing/2014/main" id="{1B13C882-5624-4A08-AFD8-1A0E54F25B72}"/>
              </a:ext>
            </a:extLst>
          </p:cNvPr>
          <p:cNvSpPr/>
          <p:nvPr/>
        </p:nvSpPr>
        <p:spPr>
          <a:xfrm>
            <a:off x="254895" y="5482329"/>
            <a:ext cx="2174966" cy="311362"/>
          </a:xfrm>
          <a:prstGeom prst="rect">
            <a:avLst/>
          </a:prstGeom>
          <a:solidFill>
            <a:srgbClr val="D4953E"/>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180000" rIns="180000" bIns="180000" rtlCol="0" anchor="ctr"/>
          <a:lstStyle/>
          <a:p>
            <a:pPr marL="182563"/>
            <a:r>
              <a:rPr lang="en-US" sz="1200" b="1">
                <a:solidFill>
                  <a:schemeClr val="bg1"/>
                </a:solidFill>
                <a:latin typeface="Raleway" panose="020B0003030101060003" pitchFamily="34" charset="0"/>
              </a:rPr>
              <a:t>The Top 5 hold 50.1% </a:t>
            </a:r>
          </a:p>
        </p:txBody>
      </p:sp>
      <p:pic>
        <p:nvPicPr>
          <p:cNvPr id="6" name="Picture 5">
            <a:extLst>
              <a:ext uri="{FF2B5EF4-FFF2-40B4-BE49-F238E27FC236}">
                <a16:creationId xmlns:a16="http://schemas.microsoft.com/office/drawing/2014/main" id="{FE5656EC-FE6F-44FD-912A-E30B9508F284}"/>
              </a:ext>
            </a:extLst>
          </p:cNvPr>
          <p:cNvPicPr>
            <a:picLocks noChangeAspect="1"/>
          </p:cNvPicPr>
          <p:nvPr/>
        </p:nvPicPr>
        <p:blipFill rotWithShape="1">
          <a:blip r:embed="rId4"/>
          <a:srcRect l="898" t="39183" r="52642" b="19616"/>
          <a:stretch/>
        </p:blipFill>
        <p:spPr>
          <a:xfrm>
            <a:off x="2618490" y="3849203"/>
            <a:ext cx="4248348" cy="2119174"/>
          </a:xfrm>
          <a:prstGeom prst="rect">
            <a:avLst/>
          </a:prstGeom>
        </p:spPr>
      </p:pic>
      <p:sp>
        <p:nvSpPr>
          <p:cNvPr id="19" name="Delay 12">
            <a:extLst>
              <a:ext uri="{FF2B5EF4-FFF2-40B4-BE49-F238E27FC236}">
                <a16:creationId xmlns:a16="http://schemas.microsoft.com/office/drawing/2014/main" id="{BA8FAF96-94FD-4B52-BA68-548FAFCCB9BE}"/>
              </a:ext>
            </a:extLst>
          </p:cNvPr>
          <p:cNvSpPr/>
          <p:nvPr/>
        </p:nvSpPr>
        <p:spPr>
          <a:xfrm>
            <a:off x="4408158" y="5088605"/>
            <a:ext cx="2197339" cy="311362"/>
          </a:xfrm>
          <a:prstGeom prst="rect">
            <a:avLst/>
          </a:prstGeom>
          <a:solidFill>
            <a:srgbClr val="16506E"/>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r>
              <a:rPr lang="en-US" sz="1200" b="1">
                <a:solidFill>
                  <a:schemeClr val="bg1"/>
                </a:solidFill>
                <a:latin typeface="Raleway" panose="020B0003030101060003" pitchFamily="34" charset="0"/>
              </a:rPr>
              <a:t>Share Price Performance</a:t>
            </a:r>
          </a:p>
        </p:txBody>
      </p:sp>
    </p:spTree>
    <p:extLst>
      <p:ext uri="{BB962C8B-B14F-4D97-AF65-F5344CB8AC3E}">
        <p14:creationId xmlns:p14="http://schemas.microsoft.com/office/powerpoint/2010/main" val="2845033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B503E-DCB6-BF48-A929-AB7BD4FB4D5D}"/>
              </a:ext>
            </a:extLst>
          </p:cNvPr>
          <p:cNvSpPr>
            <a:spLocks noGrp="1"/>
          </p:cNvSpPr>
          <p:nvPr>
            <p:ph type="title"/>
          </p:nvPr>
        </p:nvSpPr>
        <p:spPr/>
        <p:txBody>
          <a:bodyPr/>
          <a:lstStyle/>
          <a:p>
            <a:r>
              <a:rPr lang="en-AU" sz="2400"/>
              <a:t>Pilbara: Ashburton Gold Project</a:t>
            </a:r>
          </a:p>
        </p:txBody>
      </p:sp>
      <p:sp>
        <p:nvSpPr>
          <p:cNvPr id="4" name="Slide Number Placeholder 3">
            <a:extLst>
              <a:ext uri="{FF2B5EF4-FFF2-40B4-BE49-F238E27FC236}">
                <a16:creationId xmlns:a16="http://schemas.microsoft.com/office/drawing/2014/main" id="{89997011-356A-0B46-9F49-280BD90BEA78}"/>
              </a:ext>
            </a:extLst>
          </p:cNvPr>
          <p:cNvSpPr>
            <a:spLocks noGrp="1"/>
          </p:cNvSpPr>
          <p:nvPr>
            <p:ph type="sldNum" sz="quarter" idx="12"/>
          </p:nvPr>
        </p:nvSpPr>
        <p:spPr/>
        <p:txBody>
          <a:bodyPr/>
          <a:lstStyle/>
          <a:p>
            <a:pPr algn="l"/>
            <a:fld id="{86ED1DEE-277D-8842-AF38-FF3A44C5AAD5}" type="slidenum">
              <a:rPr lang="en-US" smtClean="0"/>
              <a:pPr algn="l"/>
              <a:t>6</a:t>
            </a:fld>
            <a:endParaRPr lang="en-US"/>
          </a:p>
        </p:txBody>
      </p:sp>
      <p:sp>
        <p:nvSpPr>
          <p:cNvPr id="6" name="Rectangle 5">
            <a:extLst>
              <a:ext uri="{FF2B5EF4-FFF2-40B4-BE49-F238E27FC236}">
                <a16:creationId xmlns:a16="http://schemas.microsoft.com/office/drawing/2014/main" id="{B5A8727F-8C88-A748-AE3E-B3E3729391D0}"/>
              </a:ext>
            </a:extLst>
          </p:cNvPr>
          <p:cNvSpPr/>
          <p:nvPr/>
        </p:nvSpPr>
        <p:spPr>
          <a:xfrm>
            <a:off x="4572000" y="6143737"/>
            <a:ext cx="3385213" cy="523220"/>
          </a:xfrm>
          <a:prstGeom prst="rect">
            <a:avLst/>
          </a:prstGeom>
          <a:effectLst/>
        </p:spPr>
        <p:txBody>
          <a:bodyPr wrap="square" anchor="ctr" anchorCtr="0">
            <a:spAutoFit/>
          </a:bodyPr>
          <a:lstStyle/>
          <a:p>
            <a:pPr marL="228600" indent="-228600">
              <a:buAutoNum type="arabicPeriod"/>
            </a:pPr>
            <a:r>
              <a:rPr lang="en-GB" sz="700" spc="-5">
                <a:solidFill>
                  <a:srgbClr val="4C4C4E"/>
                </a:solidFill>
                <a:latin typeface="Raleway" panose="020B0003030101060003" pitchFamily="34" charset="0"/>
                <a:ea typeface="Roboto Light" panose="02000000000000000000" pitchFamily="2" charset="0"/>
                <a:cs typeface="Roboto Light"/>
              </a:rPr>
              <a:t>ASX: DEG 23 June 2021,    2. ASX: CAI 9 March 2022</a:t>
            </a:r>
          </a:p>
          <a:p>
            <a:pPr marL="228600" indent="-228600">
              <a:buAutoNum type="arabicPeriod"/>
            </a:pPr>
            <a:r>
              <a:rPr lang="en-GB" sz="700" spc="-5">
                <a:solidFill>
                  <a:srgbClr val="4C4C4E"/>
                </a:solidFill>
                <a:latin typeface="Raleway" panose="020B0003030101060003" pitchFamily="34" charset="0"/>
                <a:ea typeface="Roboto Light" panose="02000000000000000000" pitchFamily="2" charset="0"/>
                <a:cs typeface="Roboto Light"/>
              </a:rPr>
              <a:t>3. ASX: CMM 12 May 2020</a:t>
            </a:r>
          </a:p>
          <a:p>
            <a:pPr marL="228600" indent="-228600">
              <a:buAutoNum type="arabicPeriod"/>
            </a:pPr>
            <a:r>
              <a:rPr lang="en-GB" sz="700" spc="-5">
                <a:solidFill>
                  <a:srgbClr val="4C4C4E"/>
                </a:solidFill>
                <a:latin typeface="Raleway" panose="020B0003030101060003" pitchFamily="34" charset="0"/>
                <a:ea typeface="Roboto Light" panose="02000000000000000000" pitchFamily="2" charset="0"/>
                <a:cs typeface="Roboto Light"/>
              </a:rPr>
              <a:t>4. Novo Resources Media release 4 August 2020    </a:t>
            </a:r>
          </a:p>
          <a:p>
            <a:pPr marL="228600" indent="-228600">
              <a:buAutoNum type="arabicPeriod"/>
            </a:pPr>
            <a:r>
              <a:rPr lang="en-GB" sz="700" spc="-5">
                <a:solidFill>
                  <a:srgbClr val="4C4C4E"/>
                </a:solidFill>
                <a:latin typeface="Raleway" panose="020B0003030101060003" pitchFamily="34" charset="0"/>
                <a:ea typeface="Roboto Light" panose="02000000000000000000" pitchFamily="2" charset="0"/>
                <a:cs typeface="Roboto Light"/>
              </a:rPr>
              <a:t>5. </a:t>
            </a:r>
            <a:r>
              <a:rPr lang="en-AU" sz="700">
                <a:solidFill>
                  <a:srgbClr val="4C4C4E"/>
                </a:solidFill>
                <a:latin typeface="Raleway" panose="020B0003030101060003" pitchFamily="34" charset="0"/>
                <a:ea typeface="Roboto Light" panose="02000000000000000000" pitchFamily="2" charset="0"/>
              </a:rPr>
              <a:t>ASX: KZR 5 January 2021   6. </a:t>
            </a:r>
            <a:r>
              <a:rPr lang="en-GB" sz="700" spc="5">
                <a:solidFill>
                  <a:schemeClr val="bg2">
                    <a:lumMod val="50000"/>
                  </a:schemeClr>
                </a:solidFill>
                <a:latin typeface="Raleway" panose="020B0003030101060003" pitchFamily="34" charset="0"/>
                <a:ea typeface="Roboto Light" panose="02000000000000000000" pitchFamily="2" charset="0"/>
                <a:cs typeface="Roboto Light"/>
              </a:rPr>
              <a:t>ASX: KZR: 5 October 2021</a:t>
            </a:r>
            <a:endParaRPr lang="en-AU" sz="700">
              <a:latin typeface="Raleway" panose="020B0003030101060003" pitchFamily="34" charset="0"/>
              <a:ea typeface="Roboto Light" panose="02000000000000000000" pitchFamily="2" charset="0"/>
            </a:endParaRPr>
          </a:p>
        </p:txBody>
      </p:sp>
      <p:sp>
        <p:nvSpPr>
          <p:cNvPr id="7" name="Content Placeholder 2">
            <a:extLst>
              <a:ext uri="{FF2B5EF4-FFF2-40B4-BE49-F238E27FC236}">
                <a16:creationId xmlns:a16="http://schemas.microsoft.com/office/drawing/2014/main" id="{77EEDE62-1D55-5D48-A420-FA32665188A7}"/>
              </a:ext>
            </a:extLst>
          </p:cNvPr>
          <p:cNvSpPr>
            <a:spLocks noGrp="1"/>
          </p:cNvSpPr>
          <p:nvPr>
            <p:ph idx="1"/>
          </p:nvPr>
        </p:nvSpPr>
        <p:spPr>
          <a:xfrm>
            <a:off x="4197406" y="1066290"/>
            <a:ext cx="4906828" cy="4379215"/>
          </a:xfrm>
        </p:spPr>
        <p:txBody>
          <a:bodyPr>
            <a:noAutofit/>
          </a:bodyPr>
          <a:lstStyle/>
          <a:p>
            <a:pPr>
              <a:lnSpc>
                <a:spcPct val="120000"/>
              </a:lnSpc>
              <a:spcBef>
                <a:spcPts val="0"/>
              </a:spcBef>
              <a:buSzPct val="110000"/>
            </a:pPr>
            <a:endParaRPr lang="en-US" baseline="30000"/>
          </a:p>
          <a:p>
            <a:pPr>
              <a:lnSpc>
                <a:spcPct val="120000"/>
              </a:lnSpc>
              <a:spcBef>
                <a:spcPts val="0"/>
              </a:spcBef>
              <a:buClr>
                <a:srgbClr val="D4953E"/>
              </a:buClr>
              <a:buSzPct val="110000"/>
            </a:pPr>
            <a:r>
              <a:rPr lang="en-GB">
                <a:latin typeface="Raleway" panose="020B0003030101060003" pitchFamily="34" charset="0"/>
              </a:rPr>
              <a:t>Kalamazoo’s Ashburton Project of </a:t>
            </a:r>
            <a:r>
              <a:rPr lang="en-GB" b="1">
                <a:solidFill>
                  <a:srgbClr val="D4953E"/>
                </a:solidFill>
                <a:latin typeface="Raleway" panose="020B0003030101060003" pitchFamily="34" charset="0"/>
              </a:rPr>
              <a:t>1.65Moz @ 2.5g/t</a:t>
            </a:r>
            <a:r>
              <a:rPr lang="en-GB">
                <a:solidFill>
                  <a:schemeClr val="bg2">
                    <a:lumMod val="50000"/>
                  </a:schemeClr>
                </a:solidFill>
                <a:latin typeface="Raleway" panose="020B0003030101060003" pitchFamily="34" charset="0"/>
              </a:rPr>
              <a:t> </a:t>
            </a:r>
            <a:r>
              <a:rPr lang="en-GB">
                <a:latin typeface="Raleway" panose="020B0003030101060003" pitchFamily="34" charset="0"/>
              </a:rPr>
              <a:t>compares well on grade with Pilbara peers:</a:t>
            </a:r>
          </a:p>
          <a:p>
            <a:pPr marL="519112" lvl="1" indent="-285750">
              <a:lnSpc>
                <a:spcPct val="120000"/>
              </a:lnSpc>
              <a:spcBef>
                <a:spcPts val="0"/>
              </a:spcBef>
              <a:buClr>
                <a:srgbClr val="D4953E"/>
              </a:buClr>
              <a:buSzPct val="110000"/>
              <a:buFontTx/>
              <a:buChar char="-"/>
            </a:pPr>
            <a:r>
              <a:rPr lang="en-GB" sz="1300" b="0">
                <a:solidFill>
                  <a:srgbClr val="4C4C4E"/>
                </a:solidFill>
                <a:latin typeface="Raleway" panose="020B0003030101060003" pitchFamily="34" charset="0"/>
              </a:rPr>
              <a:t>De Grey’s Mallina Project (9Moz @1.2g/t)</a:t>
            </a:r>
            <a:r>
              <a:rPr lang="en-GB" sz="1300" b="0" baseline="30000">
                <a:solidFill>
                  <a:srgbClr val="4C4C4E"/>
                </a:solidFill>
                <a:latin typeface="Raleway" panose="020B0003030101060003" pitchFamily="34" charset="0"/>
              </a:rPr>
              <a:t>1</a:t>
            </a:r>
          </a:p>
          <a:p>
            <a:pPr marL="519112" lvl="1" indent="-285750">
              <a:lnSpc>
                <a:spcPct val="120000"/>
              </a:lnSpc>
              <a:spcBef>
                <a:spcPts val="0"/>
              </a:spcBef>
              <a:buClr>
                <a:srgbClr val="D4953E"/>
              </a:buClr>
              <a:buSzPct val="110000"/>
              <a:buFontTx/>
              <a:buChar char="-"/>
            </a:pPr>
            <a:r>
              <a:rPr lang="en-AU" sz="1300" b="0" err="1">
                <a:solidFill>
                  <a:srgbClr val="4C4C4E"/>
                </a:solidFill>
                <a:latin typeface="Raleway" panose="020B0003030101060003" pitchFamily="34" charset="0"/>
              </a:rPr>
              <a:t>Calidus</a:t>
            </a:r>
            <a:r>
              <a:rPr lang="en-AU" sz="1300" b="0">
                <a:solidFill>
                  <a:srgbClr val="4C4C4E"/>
                </a:solidFill>
                <a:latin typeface="Raleway" panose="020B0003030101060003" pitchFamily="34" charset="0"/>
              </a:rPr>
              <a:t>’ Warrawoona Project (1.7Moz @1.2g/t)</a:t>
            </a:r>
            <a:r>
              <a:rPr lang="en-AU" sz="1300" b="0" baseline="30000">
                <a:solidFill>
                  <a:srgbClr val="4C4C4E"/>
                </a:solidFill>
                <a:latin typeface="Raleway" panose="020B0003030101060003" pitchFamily="34" charset="0"/>
              </a:rPr>
              <a:t>2</a:t>
            </a:r>
          </a:p>
          <a:p>
            <a:pPr marL="519112" lvl="1" indent="-285750">
              <a:lnSpc>
                <a:spcPct val="120000"/>
              </a:lnSpc>
              <a:spcBef>
                <a:spcPts val="0"/>
              </a:spcBef>
              <a:buClr>
                <a:srgbClr val="D4953E"/>
              </a:buClr>
              <a:buSzPct val="110000"/>
              <a:buFontTx/>
              <a:buChar char="-"/>
            </a:pPr>
            <a:r>
              <a:rPr lang="en-AU" sz="1300" b="0">
                <a:solidFill>
                  <a:srgbClr val="4C4C4E"/>
                </a:solidFill>
                <a:latin typeface="Raleway" panose="020B0003030101060003" pitchFamily="34" charset="0"/>
              </a:rPr>
              <a:t>Capricorn’s Karlawinda Project (2.1Moz @0.8 g/t)</a:t>
            </a:r>
            <a:r>
              <a:rPr lang="en-AU" sz="1300" b="0" baseline="30000">
                <a:solidFill>
                  <a:srgbClr val="4C4C4E"/>
                </a:solidFill>
                <a:latin typeface="Raleway" panose="020B0003030101060003" pitchFamily="34" charset="0"/>
              </a:rPr>
              <a:t>3</a:t>
            </a:r>
          </a:p>
          <a:p>
            <a:pPr marL="519112" lvl="1" indent="-285750">
              <a:lnSpc>
                <a:spcPct val="120000"/>
              </a:lnSpc>
              <a:spcBef>
                <a:spcPts val="0"/>
              </a:spcBef>
              <a:buClr>
                <a:srgbClr val="D4953E"/>
              </a:buClr>
              <a:buSzPct val="110000"/>
              <a:buFontTx/>
              <a:buChar char="-"/>
            </a:pPr>
            <a:r>
              <a:rPr lang="en-AU" sz="1300" b="0" err="1">
                <a:solidFill>
                  <a:srgbClr val="4C4C4E"/>
                </a:solidFill>
                <a:latin typeface="Raleway" panose="020B0003030101060003" pitchFamily="34" charset="0"/>
              </a:rPr>
              <a:t>Novo’s</a:t>
            </a:r>
            <a:r>
              <a:rPr lang="en-AU" sz="1300" b="0">
                <a:solidFill>
                  <a:srgbClr val="4C4C4E"/>
                </a:solidFill>
                <a:latin typeface="Raleway" panose="020B0003030101060003" pitchFamily="34" charset="0"/>
              </a:rPr>
              <a:t> Beatons Creek Project (~0.9Moz)</a:t>
            </a:r>
            <a:r>
              <a:rPr lang="en-AU" sz="1300" b="0" baseline="30000">
                <a:solidFill>
                  <a:srgbClr val="4C4C4E"/>
                </a:solidFill>
                <a:latin typeface="Raleway" panose="020B0003030101060003" pitchFamily="34" charset="0"/>
              </a:rPr>
              <a:t>4</a:t>
            </a:r>
          </a:p>
          <a:p>
            <a:pPr marL="233362" lvl="1">
              <a:lnSpc>
                <a:spcPct val="120000"/>
              </a:lnSpc>
              <a:spcBef>
                <a:spcPts val="0"/>
              </a:spcBef>
              <a:buClr>
                <a:srgbClr val="D4953E"/>
              </a:buClr>
              <a:buSzPct val="110000"/>
            </a:pPr>
            <a:endParaRPr lang="en-GB" sz="1400" b="0">
              <a:solidFill>
                <a:schemeClr val="bg2">
                  <a:lumMod val="50000"/>
                </a:schemeClr>
              </a:solidFill>
              <a:latin typeface="Raleway" panose="020B0003030101060003" pitchFamily="34" charset="0"/>
            </a:endParaRPr>
          </a:p>
          <a:p>
            <a:pPr>
              <a:lnSpc>
                <a:spcPct val="120000"/>
              </a:lnSpc>
              <a:spcBef>
                <a:spcPts val="0"/>
              </a:spcBef>
              <a:buClr>
                <a:srgbClr val="D4953E"/>
              </a:buClr>
              <a:buSzPct val="110000"/>
            </a:pPr>
            <a:r>
              <a:rPr lang="en-GB" b="1">
                <a:solidFill>
                  <a:srgbClr val="D4953E"/>
                </a:solidFill>
                <a:latin typeface="Raleway" panose="020B0003030101060003" pitchFamily="34" charset="0"/>
              </a:rPr>
              <a:t>1.65Moz</a:t>
            </a:r>
            <a:r>
              <a:rPr lang="en-GB">
                <a:solidFill>
                  <a:schemeClr val="bg2">
                    <a:lumMod val="50000"/>
                  </a:schemeClr>
                </a:solidFill>
                <a:latin typeface="Raleway" panose="020B0003030101060003" pitchFamily="34" charset="0"/>
              </a:rPr>
              <a:t> </a:t>
            </a:r>
            <a:r>
              <a:rPr lang="en-GB">
                <a:latin typeface="Raleway" panose="020B0003030101060003" pitchFamily="34" charset="0"/>
              </a:rPr>
              <a:t>sulphide/oxide resource: potential for significant expansion and development</a:t>
            </a:r>
          </a:p>
          <a:p>
            <a:pPr>
              <a:lnSpc>
                <a:spcPct val="120000"/>
              </a:lnSpc>
              <a:spcBef>
                <a:spcPts val="0"/>
              </a:spcBef>
              <a:buClr>
                <a:srgbClr val="D4953E"/>
              </a:buClr>
              <a:buSzPct val="110000"/>
            </a:pPr>
            <a:endParaRPr lang="en-GB">
              <a:latin typeface="Raleway" panose="020B0003030101060003" pitchFamily="34" charset="0"/>
            </a:endParaRPr>
          </a:p>
          <a:p>
            <a:pPr>
              <a:lnSpc>
                <a:spcPct val="120000"/>
              </a:lnSpc>
              <a:spcBef>
                <a:spcPts val="0"/>
              </a:spcBef>
              <a:buClr>
                <a:srgbClr val="D4953E"/>
              </a:buClr>
              <a:buSzPct val="110000"/>
            </a:pPr>
            <a:r>
              <a:rPr lang="en-GB">
                <a:latin typeface="Raleway" panose="020B0003030101060003" pitchFamily="34" charset="0"/>
              </a:rPr>
              <a:t>Major Drilling Programs:</a:t>
            </a:r>
          </a:p>
          <a:p>
            <a:pPr lvl="2">
              <a:lnSpc>
                <a:spcPct val="120000"/>
              </a:lnSpc>
              <a:spcBef>
                <a:spcPts val="0"/>
              </a:spcBef>
              <a:buSzPct val="110000"/>
              <a:buFontTx/>
              <a:buChar char="-"/>
            </a:pPr>
            <a:r>
              <a:rPr lang="en-GB" sz="1300" b="1">
                <a:solidFill>
                  <a:srgbClr val="D4953E"/>
                </a:solidFill>
              </a:rPr>
              <a:t>5,781m Phase 1 </a:t>
            </a:r>
            <a:r>
              <a:rPr lang="en-GB" sz="1300"/>
              <a:t>drilling completed Dec. 2020</a:t>
            </a:r>
            <a:r>
              <a:rPr lang="en-GB" sz="1300" baseline="30000"/>
              <a:t>5</a:t>
            </a:r>
          </a:p>
          <a:p>
            <a:pPr lvl="2">
              <a:lnSpc>
                <a:spcPct val="120000"/>
              </a:lnSpc>
              <a:spcBef>
                <a:spcPts val="0"/>
              </a:spcBef>
              <a:buSzPct val="110000"/>
              <a:buFontTx/>
              <a:buChar char="-"/>
            </a:pPr>
            <a:r>
              <a:rPr lang="en-GB" sz="1300" b="1">
                <a:solidFill>
                  <a:srgbClr val="D4953E"/>
                </a:solidFill>
              </a:rPr>
              <a:t>14,772m Phase 2 </a:t>
            </a:r>
            <a:r>
              <a:rPr lang="en-GB" sz="1300"/>
              <a:t>drilling completed Sept. 2021</a:t>
            </a:r>
            <a:r>
              <a:rPr lang="en-GB" sz="1300" baseline="30000"/>
              <a:t>6</a:t>
            </a:r>
            <a:r>
              <a:rPr lang="en-GB" sz="1300"/>
              <a:t> </a:t>
            </a:r>
          </a:p>
          <a:p>
            <a:pPr lvl="2">
              <a:lnSpc>
                <a:spcPct val="120000"/>
              </a:lnSpc>
              <a:spcBef>
                <a:spcPts val="0"/>
              </a:spcBef>
              <a:buSzPct val="110000"/>
              <a:buFontTx/>
              <a:buChar char="-"/>
            </a:pPr>
            <a:r>
              <a:rPr lang="en-GB" sz="1300"/>
              <a:t>Extensive </a:t>
            </a:r>
            <a:r>
              <a:rPr lang="en-GB" sz="1300" b="1">
                <a:solidFill>
                  <a:srgbClr val="D4953E"/>
                </a:solidFill>
              </a:rPr>
              <a:t>Phase 3 </a:t>
            </a:r>
            <a:r>
              <a:rPr lang="en-GB" sz="1300"/>
              <a:t>program in planning for 2022</a:t>
            </a:r>
          </a:p>
          <a:p>
            <a:pPr>
              <a:lnSpc>
                <a:spcPct val="120000"/>
              </a:lnSpc>
              <a:spcBef>
                <a:spcPts val="0"/>
              </a:spcBef>
              <a:buClr>
                <a:srgbClr val="D4953E"/>
              </a:buClr>
              <a:buSzPct val="110000"/>
            </a:pPr>
            <a:endParaRPr lang="en-US">
              <a:latin typeface="Raleway" panose="020B0003030101060003" pitchFamily="34" charset="0"/>
            </a:endParaRPr>
          </a:p>
          <a:p>
            <a:pPr>
              <a:lnSpc>
                <a:spcPct val="120000"/>
              </a:lnSpc>
              <a:spcBef>
                <a:spcPts val="0"/>
              </a:spcBef>
              <a:buClr>
                <a:srgbClr val="D4953E"/>
              </a:buClr>
              <a:buSzPct val="110000"/>
            </a:pPr>
            <a:r>
              <a:rPr lang="en-US"/>
              <a:t>Positive metallurgical studies leading to Scoping Study to progress development pathway</a:t>
            </a:r>
            <a:endParaRPr lang="en-US" sz="1300" baseline="30000">
              <a:latin typeface="Raleway" panose="020B0003030101060003" pitchFamily="34" charset="0"/>
            </a:endParaRPr>
          </a:p>
          <a:p>
            <a:pPr marL="533400" lvl="1" indent="-300038">
              <a:lnSpc>
                <a:spcPct val="120000"/>
              </a:lnSpc>
              <a:spcBef>
                <a:spcPts val="0"/>
              </a:spcBef>
              <a:buClr>
                <a:srgbClr val="D4953E"/>
              </a:buClr>
              <a:buSzPct val="110000"/>
              <a:buFont typeface="System Font Regular"/>
              <a:buChar char="–"/>
            </a:pPr>
            <a:endParaRPr lang="en-GB" sz="1300" b="0" baseline="30000">
              <a:solidFill>
                <a:srgbClr val="4C4C4E"/>
              </a:solidFill>
              <a:latin typeface="Raleway" panose="020B0003030101060003" pitchFamily="34" charset="0"/>
            </a:endParaRPr>
          </a:p>
          <a:p>
            <a:pPr marL="533400" lvl="1" indent="-300038">
              <a:lnSpc>
                <a:spcPct val="120000"/>
              </a:lnSpc>
              <a:spcBef>
                <a:spcPts val="0"/>
              </a:spcBef>
              <a:buClr>
                <a:srgbClr val="D4953E"/>
              </a:buClr>
              <a:buSzPct val="110000"/>
              <a:buFont typeface="System Font Regular"/>
              <a:buChar char="–"/>
            </a:pPr>
            <a:endParaRPr lang="en-GB" sz="1300" b="0" baseline="30000">
              <a:solidFill>
                <a:srgbClr val="4C4C4E"/>
              </a:solidFill>
              <a:latin typeface="Raleway" panose="020B0003030101060003" pitchFamily="34" charset="0"/>
            </a:endParaRPr>
          </a:p>
          <a:p>
            <a:pPr>
              <a:lnSpc>
                <a:spcPct val="120000"/>
              </a:lnSpc>
              <a:spcBef>
                <a:spcPts val="0"/>
              </a:spcBef>
              <a:buClr>
                <a:srgbClr val="D4953E"/>
              </a:buClr>
              <a:buSzPct val="110000"/>
            </a:pPr>
            <a:endParaRPr lang="en-US">
              <a:latin typeface="Raleway" panose="020B0003030101060003" pitchFamily="34" charset="0"/>
            </a:endParaRPr>
          </a:p>
        </p:txBody>
      </p:sp>
      <p:pic>
        <p:nvPicPr>
          <p:cNvPr id="8" name="Picture 7">
            <a:extLst>
              <a:ext uri="{FF2B5EF4-FFF2-40B4-BE49-F238E27FC236}">
                <a16:creationId xmlns:a16="http://schemas.microsoft.com/office/drawing/2014/main" id="{B17C4908-6BDB-4084-8157-2ADEC9E783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226484" y="4495254"/>
            <a:ext cx="3877788" cy="2117842"/>
          </a:xfrm>
          <a:prstGeom prst="rect">
            <a:avLst/>
          </a:prstGeom>
          <a:noFill/>
          <a:ln>
            <a:noFill/>
          </a:ln>
          <a:effectLst>
            <a:outerShdw blurRad="50800" dist="38100" dir="2700000" algn="tl" rotWithShape="0">
              <a:prstClr val="black">
                <a:alpha val="40000"/>
              </a:prstClr>
            </a:outerShdw>
          </a:effectLst>
        </p:spPr>
      </p:pic>
      <p:pic>
        <p:nvPicPr>
          <p:cNvPr id="5" name="Picture 4" descr="Map&#10;&#10;Description automatically generated">
            <a:extLst>
              <a:ext uri="{FF2B5EF4-FFF2-40B4-BE49-F238E27FC236}">
                <a16:creationId xmlns:a16="http://schemas.microsoft.com/office/drawing/2014/main" id="{6B44A263-EE26-4182-9764-23BC58163913}"/>
              </a:ext>
            </a:extLst>
          </p:cNvPr>
          <p:cNvPicPr>
            <a:picLocks noChangeAspect="1"/>
          </p:cNvPicPr>
          <p:nvPr/>
        </p:nvPicPr>
        <p:blipFill>
          <a:blip r:embed="rId4"/>
          <a:stretch>
            <a:fillRect/>
          </a:stretch>
        </p:blipFill>
        <p:spPr>
          <a:xfrm>
            <a:off x="226484" y="838324"/>
            <a:ext cx="3875532" cy="35082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814544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763-F92B-3746-84AF-C5E5A4C1991D}"/>
              </a:ext>
            </a:extLst>
          </p:cNvPr>
          <p:cNvSpPr>
            <a:spLocks noGrp="1"/>
          </p:cNvSpPr>
          <p:nvPr>
            <p:ph type="title"/>
          </p:nvPr>
        </p:nvSpPr>
        <p:spPr/>
        <p:txBody>
          <a:bodyPr/>
          <a:lstStyle/>
          <a:p>
            <a:r>
              <a:rPr lang="en-AU" sz="2400"/>
              <a:t>Pilbara: Expanding the Ashburton Resource  </a:t>
            </a:r>
          </a:p>
        </p:txBody>
      </p:sp>
      <p:sp>
        <p:nvSpPr>
          <p:cNvPr id="4" name="Slide Number Placeholder 3">
            <a:extLst>
              <a:ext uri="{FF2B5EF4-FFF2-40B4-BE49-F238E27FC236}">
                <a16:creationId xmlns:a16="http://schemas.microsoft.com/office/drawing/2014/main" id="{1EFEE861-BBE8-504C-976C-EA030F9D457A}"/>
              </a:ext>
            </a:extLst>
          </p:cNvPr>
          <p:cNvSpPr>
            <a:spLocks noGrp="1"/>
          </p:cNvSpPr>
          <p:nvPr>
            <p:ph type="sldNum" sz="quarter" idx="12"/>
          </p:nvPr>
        </p:nvSpPr>
        <p:spPr/>
        <p:txBody>
          <a:bodyPr/>
          <a:lstStyle/>
          <a:p>
            <a:pPr algn="l"/>
            <a:fld id="{86ED1DEE-277D-8842-AF38-FF3A44C5AAD5}" type="slidenum">
              <a:rPr lang="en-US" smtClean="0"/>
              <a:pPr algn="l"/>
              <a:t>7</a:t>
            </a:fld>
            <a:endParaRPr lang="en-US"/>
          </a:p>
        </p:txBody>
      </p:sp>
      <p:sp>
        <p:nvSpPr>
          <p:cNvPr id="7" name="TextBox 6">
            <a:extLst>
              <a:ext uri="{FF2B5EF4-FFF2-40B4-BE49-F238E27FC236}">
                <a16:creationId xmlns:a16="http://schemas.microsoft.com/office/drawing/2014/main" id="{D00034B5-5030-FE45-AFED-2E6DFE04090A}"/>
              </a:ext>
            </a:extLst>
          </p:cNvPr>
          <p:cNvSpPr txBox="1"/>
          <p:nvPr/>
        </p:nvSpPr>
        <p:spPr>
          <a:xfrm>
            <a:off x="133350" y="614805"/>
            <a:ext cx="8773087" cy="960127"/>
          </a:xfrm>
          <a:prstGeom prst="rect">
            <a:avLst/>
          </a:prstGeom>
          <a:noFill/>
        </p:spPr>
        <p:txBody>
          <a:bodyPr wrap="square" anchor="ctr" anchorCtr="0">
            <a:noAutofit/>
          </a:bodyPr>
          <a:lstStyle/>
          <a:p>
            <a:pPr marL="260350" indent="-260350" algn="just">
              <a:lnSpc>
                <a:spcPct val="114000"/>
              </a:lnSpc>
              <a:buClr>
                <a:srgbClr val="D4953E"/>
              </a:buClr>
              <a:buFont typeface="Arial" panose="020B0604020202020204" pitchFamily="34" charset="0"/>
              <a:buChar char="•"/>
            </a:pPr>
            <a:endParaRPr lang="en-US" sz="1400" baseline="30000">
              <a:solidFill>
                <a:srgbClr val="4C4C4E"/>
              </a:solidFill>
              <a:highlight>
                <a:srgbClr val="FFFF00"/>
              </a:highlight>
              <a:latin typeface="Raleway" panose="020B0003030101060003" pitchFamily="34" charset="0"/>
              <a:ea typeface="Calibri Light" panose="020F0302020204030204" pitchFamily="34" charset="0"/>
            </a:endParaRPr>
          </a:p>
          <a:p>
            <a:pPr marL="260344" indent="-260344" algn="just">
              <a:lnSpc>
                <a:spcPct val="114000"/>
              </a:lnSpc>
              <a:buClr>
                <a:srgbClr val="D4953E"/>
              </a:buClr>
              <a:buFont typeface="Arial" panose="020B0604020202020204" pitchFamily="34" charset="0"/>
              <a:buChar char="•"/>
            </a:pPr>
            <a:endParaRPr lang="en-US" sz="1400">
              <a:solidFill>
                <a:srgbClr val="4C4C4E"/>
              </a:solidFill>
              <a:latin typeface="Raleway" panose="020B0003030101060003" pitchFamily="34" charset="0"/>
              <a:ea typeface="Calibri Light" panose="020F0302020204030204" pitchFamily="34" charset="0"/>
            </a:endParaRPr>
          </a:p>
          <a:p>
            <a:pPr marL="285750" indent="-285750">
              <a:spcBef>
                <a:spcPts val="0"/>
              </a:spcBef>
              <a:buClr>
                <a:srgbClr val="D4953E"/>
              </a:buClr>
              <a:buSzPct val="110000"/>
              <a:buFont typeface="Arial" panose="020B0604020202020204" pitchFamily="34" charset="0"/>
              <a:buChar char="•"/>
            </a:pPr>
            <a:r>
              <a:rPr lang="en-US" sz="1400">
                <a:solidFill>
                  <a:srgbClr val="4C4C4E"/>
                </a:solidFill>
                <a:latin typeface="Raleway" panose="020B0003030101060003" pitchFamily="34" charset="0"/>
              </a:rPr>
              <a:t>Focus is on near-mine and regional exploration potential with aim to expand resource well past </a:t>
            </a:r>
            <a:r>
              <a:rPr lang="en-US" sz="1400" b="1">
                <a:solidFill>
                  <a:srgbClr val="D4953E"/>
                </a:solidFill>
                <a:latin typeface="Raleway" panose="020B0003030101060003" pitchFamily="34" charset="0"/>
              </a:rPr>
              <a:t>2Moz</a:t>
            </a:r>
          </a:p>
          <a:p>
            <a:pPr marL="285750" indent="-285750">
              <a:spcBef>
                <a:spcPts val="0"/>
              </a:spcBef>
              <a:buClr>
                <a:srgbClr val="D4953E"/>
              </a:buClr>
              <a:buSzPct val="110000"/>
              <a:buFont typeface="Arial" panose="020B0604020202020204" pitchFamily="34" charset="0"/>
              <a:buChar char="•"/>
            </a:pPr>
            <a:endParaRPr lang="en-US" sz="1400" b="1">
              <a:solidFill>
                <a:srgbClr val="D4953E"/>
              </a:solidFill>
              <a:latin typeface="Raleway" panose="020B0003030101060003" pitchFamily="34" charset="0"/>
            </a:endParaRPr>
          </a:p>
          <a:p>
            <a:pPr marL="260350" indent="-260350">
              <a:lnSpc>
                <a:spcPct val="114000"/>
              </a:lnSpc>
              <a:buClr>
                <a:srgbClr val="D4953E"/>
              </a:buClr>
              <a:buFont typeface="Arial" panose="020B0604020202020204" pitchFamily="34" charset="0"/>
              <a:buChar char="•"/>
            </a:pPr>
            <a:endParaRPr lang="en-AU" sz="1400">
              <a:solidFill>
                <a:schemeClr val="bg2">
                  <a:lumMod val="50000"/>
                </a:schemeClr>
              </a:solidFill>
              <a:latin typeface="Raleway" panose="020B0003030101060003" pitchFamily="34" charset="0"/>
              <a:ea typeface="Calibri Light" panose="020F0302020204030204" pitchFamily="34" charset="0"/>
            </a:endParaRPr>
          </a:p>
        </p:txBody>
      </p:sp>
      <p:sp>
        <p:nvSpPr>
          <p:cNvPr id="8" name="TextBox 7">
            <a:extLst>
              <a:ext uri="{FF2B5EF4-FFF2-40B4-BE49-F238E27FC236}">
                <a16:creationId xmlns:a16="http://schemas.microsoft.com/office/drawing/2014/main" id="{11178125-8753-4A1A-B626-FEC739AC0924}"/>
              </a:ext>
            </a:extLst>
          </p:cNvPr>
          <p:cNvSpPr txBox="1"/>
          <p:nvPr/>
        </p:nvSpPr>
        <p:spPr>
          <a:xfrm>
            <a:off x="133350" y="1361703"/>
            <a:ext cx="4850556" cy="523220"/>
          </a:xfrm>
          <a:prstGeom prst="rect">
            <a:avLst/>
          </a:prstGeom>
          <a:noFill/>
        </p:spPr>
        <p:txBody>
          <a:bodyPr wrap="square">
            <a:spAutoFit/>
          </a:bodyPr>
          <a:lstStyle/>
          <a:p>
            <a:pPr marL="285750" indent="-285750">
              <a:buClr>
                <a:srgbClr val="D4953E"/>
              </a:buClr>
              <a:buSzPct val="110000"/>
              <a:buFont typeface="Arial" panose="020B0604020202020204" pitchFamily="34" charset="0"/>
              <a:buChar char="•"/>
            </a:pPr>
            <a:r>
              <a:rPr lang="en-US" sz="1400">
                <a:solidFill>
                  <a:srgbClr val="4C4C4E"/>
                </a:solidFill>
                <a:latin typeface="Raleway" panose="020B0003030101060003" pitchFamily="34" charset="0"/>
                <a:ea typeface="Calibri Light" panose="020F0302020204030204" pitchFamily="34" charset="0"/>
              </a:rPr>
              <a:t>Major Phase 1 and 2 drilling programs have achieved:</a:t>
            </a:r>
          </a:p>
          <a:p>
            <a:pPr marL="285750" indent="-285750">
              <a:buClr>
                <a:srgbClr val="D4953E"/>
              </a:buClr>
              <a:buSzPct val="110000"/>
              <a:buFont typeface="Arial" panose="020B0604020202020204" pitchFamily="34" charset="0"/>
              <a:buChar char="•"/>
            </a:pPr>
            <a:endParaRPr lang="en-US" sz="1400">
              <a:solidFill>
                <a:srgbClr val="4C4C4E"/>
              </a:solidFill>
              <a:latin typeface="Raleway" panose="020B0003030101060003" pitchFamily="34" charset="0"/>
              <a:ea typeface="Calibri Light" panose="020F0302020204030204" pitchFamily="34" charset="0"/>
            </a:endParaRPr>
          </a:p>
        </p:txBody>
      </p:sp>
      <p:pic>
        <p:nvPicPr>
          <p:cNvPr id="9" name="Picture 8" descr="A close up of a desert field with a mountain in the background&#10;&#10;Description automatically generated">
            <a:extLst>
              <a:ext uri="{FF2B5EF4-FFF2-40B4-BE49-F238E27FC236}">
                <a16:creationId xmlns:a16="http://schemas.microsoft.com/office/drawing/2014/main" id="{502248C9-2008-4DD3-AFD7-BAE20DEE565E}"/>
              </a:ext>
            </a:extLst>
          </p:cNvPr>
          <p:cNvPicPr>
            <a:picLocks noChangeAspect="1"/>
          </p:cNvPicPr>
          <p:nvPr/>
        </p:nvPicPr>
        <p:blipFill rotWithShape="1">
          <a:blip r:embed="rId2">
            <a:extLst>
              <a:ext uri="{28A0092B-C50C-407E-A947-70E740481C1C}">
                <a14:useLocalDpi xmlns:a14="http://schemas.microsoft.com/office/drawing/2010/main" val="0"/>
              </a:ext>
            </a:extLst>
          </a:blip>
          <a:srcRect l="18697" t="11819" r="13885" b="38161"/>
          <a:stretch/>
        </p:blipFill>
        <p:spPr>
          <a:xfrm>
            <a:off x="5026671" y="1484247"/>
            <a:ext cx="3886116" cy="2162881"/>
          </a:xfrm>
          <a:prstGeom prst="rect">
            <a:avLst/>
          </a:prstGeom>
          <a:ln>
            <a:no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4EFC5E2-681F-42CE-98DC-BBD22F61DA8D}"/>
              </a:ext>
            </a:extLst>
          </p:cNvPr>
          <p:cNvSpPr txBox="1"/>
          <p:nvPr/>
        </p:nvSpPr>
        <p:spPr>
          <a:xfrm>
            <a:off x="-140186" y="1821501"/>
            <a:ext cx="5124092" cy="3293209"/>
          </a:xfrm>
          <a:prstGeom prst="rect">
            <a:avLst/>
          </a:prstGeom>
          <a:noFill/>
        </p:spPr>
        <p:txBody>
          <a:bodyPr wrap="square">
            <a:spAutoFit/>
          </a:bodyPr>
          <a:lstStyle/>
          <a:p>
            <a:pPr marL="742950" lvl="1" indent="-285750">
              <a:buClr>
                <a:srgbClr val="D4953E"/>
              </a:buClr>
              <a:buSzPct val="110000"/>
              <a:buFontTx/>
              <a:buChar char="-"/>
            </a:pPr>
            <a:r>
              <a:rPr lang="en-US" sz="1300">
                <a:solidFill>
                  <a:srgbClr val="4C4C4E"/>
                </a:solidFill>
                <a:latin typeface="Raleway" panose="020B0003030101060003" pitchFamily="34" charset="0"/>
                <a:ea typeface="Calibri Light" panose="020F0302020204030204" pitchFamily="34" charset="0"/>
              </a:rPr>
              <a:t>Moderate/high grade </a:t>
            </a:r>
            <a:r>
              <a:rPr lang="en-US" sz="1300" err="1">
                <a:solidFill>
                  <a:srgbClr val="4C4C4E"/>
                </a:solidFill>
                <a:latin typeface="Raleway" panose="020B0003030101060003" pitchFamily="34" charset="0"/>
                <a:ea typeface="Calibri Light" panose="020F0302020204030204" pitchFamily="34" charset="0"/>
              </a:rPr>
              <a:t>mineralisation</a:t>
            </a:r>
            <a:r>
              <a:rPr lang="en-US" sz="1300">
                <a:solidFill>
                  <a:srgbClr val="4C4C4E"/>
                </a:solidFill>
                <a:latin typeface="Raleway" panose="020B0003030101060003" pitchFamily="34" charset="0"/>
                <a:ea typeface="Calibri Light" panose="020F0302020204030204" pitchFamily="34" charset="0"/>
              </a:rPr>
              <a:t> extending NW/SE of the Waugh Pit by </a:t>
            </a:r>
            <a:r>
              <a:rPr lang="en-US" sz="1300" b="1">
                <a:solidFill>
                  <a:srgbClr val="D4953E"/>
                </a:solidFill>
                <a:latin typeface="Raleway" panose="020B0003030101060003" pitchFamily="34" charset="0"/>
                <a:ea typeface="Calibri Light" panose="020F0302020204030204" pitchFamily="34" charset="0"/>
              </a:rPr>
              <a:t>2.5km</a:t>
            </a:r>
            <a:r>
              <a:rPr lang="en-US" sz="1300">
                <a:solidFill>
                  <a:srgbClr val="4C4C4E"/>
                </a:solidFill>
                <a:latin typeface="Raleway" panose="020B0003030101060003" pitchFamily="34" charset="0"/>
                <a:ea typeface="Calibri Light" panose="020F0302020204030204" pitchFamily="34" charset="0"/>
              </a:rPr>
              <a:t> (“Waugh Zone”)</a:t>
            </a:r>
          </a:p>
          <a:p>
            <a:pPr marL="742950" lvl="1" indent="-285750">
              <a:buClr>
                <a:srgbClr val="D4953E"/>
              </a:buClr>
              <a:buSzPct val="110000"/>
              <a:buFontTx/>
              <a:buChar char="-"/>
            </a:pPr>
            <a:endParaRPr lang="en-US" sz="1300">
              <a:solidFill>
                <a:srgbClr val="4C4C4E"/>
              </a:solidFill>
              <a:latin typeface="Raleway" panose="020B0003030101060003" pitchFamily="34" charset="0"/>
              <a:ea typeface="Calibri Light" panose="020F0302020204030204" pitchFamily="34" charset="0"/>
            </a:endParaRPr>
          </a:p>
          <a:p>
            <a:pPr marL="742950" lvl="1" indent="-285750">
              <a:buClr>
                <a:srgbClr val="D4953E"/>
              </a:buClr>
              <a:buSzPct val="110000"/>
              <a:buFontTx/>
              <a:buChar char="-"/>
            </a:pPr>
            <a:r>
              <a:rPr lang="en-AU" sz="1300">
                <a:solidFill>
                  <a:srgbClr val="4C4C4E"/>
                </a:solidFill>
                <a:latin typeface="Raleway" panose="020B0003030101060003" pitchFamily="34" charset="0"/>
                <a:ea typeface="Calibri" panose="020F0502020204030204" pitchFamily="34" charset="0"/>
                <a:cs typeface="Times New Roman" panose="02020603050405020304" pitchFamily="18" charset="0"/>
              </a:rPr>
              <a:t>Shallow conglomerate hosted gold mineralisation at Annie Oakley sharing many similarities with the nearby </a:t>
            </a:r>
            <a:r>
              <a:rPr lang="en-AU" sz="1300" b="1">
                <a:solidFill>
                  <a:srgbClr val="D4953E"/>
                </a:solidFill>
                <a:latin typeface="Raleway" panose="020B0003030101060003" pitchFamily="34" charset="0"/>
                <a:ea typeface="Calibri" panose="020F0502020204030204" pitchFamily="34" charset="0"/>
                <a:cs typeface="Times New Roman" panose="02020603050405020304" pitchFamily="18" charset="0"/>
              </a:rPr>
              <a:t>1.08Moz</a:t>
            </a:r>
            <a:r>
              <a:rPr lang="en-AU" sz="1300">
                <a:solidFill>
                  <a:srgbClr val="4C4C4E"/>
                </a:solidFill>
                <a:latin typeface="Raleway" panose="020B0003030101060003" pitchFamily="34" charset="0"/>
                <a:ea typeface="Calibri" panose="020F0502020204030204" pitchFamily="34" charset="0"/>
                <a:cs typeface="Times New Roman" panose="02020603050405020304" pitchFamily="18" charset="0"/>
              </a:rPr>
              <a:t> Mt Olympus deposit</a:t>
            </a:r>
          </a:p>
          <a:p>
            <a:pPr marL="742950" lvl="1" indent="-285750">
              <a:buClr>
                <a:srgbClr val="D4953E"/>
              </a:buClr>
              <a:buSzPct val="110000"/>
              <a:buFontTx/>
              <a:buChar char="-"/>
            </a:pPr>
            <a:endParaRPr lang="en-AU" sz="1300">
              <a:solidFill>
                <a:srgbClr val="4C4C4E"/>
              </a:solidFill>
              <a:latin typeface="Raleway" panose="020B0003030101060003" pitchFamily="34" charset="0"/>
              <a:ea typeface="Calibri" panose="020F0502020204030204" pitchFamily="34" charset="0"/>
              <a:cs typeface="Times New Roman" panose="02020603050405020304" pitchFamily="18" charset="0"/>
            </a:endParaRPr>
          </a:p>
          <a:p>
            <a:pPr marL="742950" lvl="1" indent="-285750">
              <a:buClr>
                <a:srgbClr val="D4953E"/>
              </a:buClr>
              <a:buSzPct val="110000"/>
              <a:buFontTx/>
              <a:buChar char="-"/>
            </a:pPr>
            <a:r>
              <a:rPr lang="en-US" sz="1300">
                <a:solidFill>
                  <a:srgbClr val="4C4C4E"/>
                </a:solidFill>
                <a:latin typeface="Raleway" panose="020B0003030101060003" pitchFamily="34" charset="0"/>
                <a:ea typeface="Calibri Light" panose="020F0302020204030204" pitchFamily="34" charset="0"/>
              </a:rPr>
              <a:t>Mt Olympus resource drilled to provide bulk samples for gold deportment studies &amp; metallurgical test work</a:t>
            </a:r>
          </a:p>
          <a:p>
            <a:pPr marL="742950" lvl="1" indent="-285750">
              <a:buClr>
                <a:srgbClr val="D4953E"/>
              </a:buClr>
              <a:buSzPct val="110000"/>
              <a:buFontTx/>
              <a:buChar char="-"/>
            </a:pPr>
            <a:endParaRPr lang="en-US" sz="1300">
              <a:solidFill>
                <a:srgbClr val="4C4C4E"/>
              </a:solidFill>
              <a:latin typeface="Raleway" panose="020B0003030101060003" pitchFamily="34" charset="0"/>
              <a:ea typeface="Calibri Light" panose="020F0302020204030204" pitchFamily="34" charset="0"/>
            </a:endParaRPr>
          </a:p>
          <a:p>
            <a:pPr marL="742950" lvl="1" indent="-285750">
              <a:buClr>
                <a:srgbClr val="D4953E"/>
              </a:buClr>
              <a:buSzPct val="110000"/>
              <a:buFontTx/>
              <a:buChar char="-"/>
            </a:pPr>
            <a:r>
              <a:rPr lang="en-AU" sz="1300">
                <a:solidFill>
                  <a:srgbClr val="4C4C4E"/>
                </a:solidFill>
                <a:latin typeface="Raleway" panose="020B0003030101060003" pitchFamily="34" charset="0"/>
                <a:ea typeface="Calibri" panose="020F0502020204030204" pitchFamily="34" charset="0"/>
                <a:cs typeface="Times New Roman" panose="02020603050405020304" pitchFamily="18" charset="0"/>
              </a:rPr>
              <a:t>Opportunity to substantially increase oxide &amp; sulphide resources, including </a:t>
            </a:r>
            <a:r>
              <a:rPr lang="en-GB" sz="1300">
                <a:solidFill>
                  <a:srgbClr val="4C4C4E"/>
                </a:solidFill>
                <a:latin typeface="Raleway" panose="020B0003030101060003" pitchFamily="34" charset="0"/>
              </a:rPr>
              <a:t>between the Mt Olympus </a:t>
            </a:r>
            <a:r>
              <a:rPr lang="en-GB" sz="1300" b="1">
                <a:solidFill>
                  <a:srgbClr val="D4953E"/>
                </a:solidFill>
                <a:latin typeface="Raleway" panose="020B0003030101060003" pitchFamily="34" charset="0"/>
              </a:rPr>
              <a:t>1.1Moz</a:t>
            </a:r>
            <a:r>
              <a:rPr lang="en-GB" sz="1300">
                <a:solidFill>
                  <a:srgbClr val="4C4C4E"/>
                </a:solidFill>
                <a:latin typeface="Raleway" panose="020B0003030101060003" pitchFamily="34" charset="0"/>
              </a:rPr>
              <a:t> Resource and nearby West Olympus Deposit</a:t>
            </a:r>
          </a:p>
          <a:p>
            <a:pPr marL="742950" lvl="1" indent="-285750">
              <a:buClr>
                <a:srgbClr val="D4953E"/>
              </a:buClr>
              <a:buSzPct val="110000"/>
              <a:buFontTx/>
              <a:buChar char="-"/>
            </a:pPr>
            <a:endParaRPr lang="en-GB" sz="1300">
              <a:solidFill>
                <a:srgbClr val="4C4C4E"/>
              </a:solidFill>
              <a:latin typeface="Raleway" panose="020B0003030101060003" pitchFamily="34" charset="0"/>
            </a:endParaRPr>
          </a:p>
          <a:p>
            <a:pPr marL="742950" lvl="1" indent="-285750">
              <a:buClr>
                <a:srgbClr val="D4953E"/>
              </a:buClr>
              <a:buSzPct val="110000"/>
              <a:buFontTx/>
              <a:buChar char="-"/>
            </a:pPr>
            <a:r>
              <a:rPr lang="en-AU" sz="1300">
                <a:solidFill>
                  <a:srgbClr val="4C4C4E"/>
                </a:solidFill>
                <a:latin typeface="Raleway" panose="020B0003030101060003" pitchFamily="34" charset="0"/>
                <a:ea typeface="Calibri" panose="020F0502020204030204" pitchFamily="34" charset="0"/>
                <a:cs typeface="Times New Roman" panose="02020603050405020304" pitchFamily="18" charset="0"/>
              </a:rPr>
              <a:t>Planning underway for major Phase 3 drilling in 2022</a:t>
            </a:r>
          </a:p>
          <a:p>
            <a:pPr lvl="1">
              <a:buClr>
                <a:srgbClr val="D4953E"/>
              </a:buClr>
              <a:buSzPct val="110000"/>
            </a:pPr>
            <a:r>
              <a:rPr lang="en-GB" sz="1300">
                <a:solidFill>
                  <a:srgbClr val="4C4C4E"/>
                </a:solidFill>
                <a:latin typeface="Raleway" panose="020B0003030101060003" pitchFamily="34" charset="0"/>
              </a:rPr>
              <a:t> </a:t>
            </a:r>
          </a:p>
        </p:txBody>
      </p:sp>
      <p:sp>
        <p:nvSpPr>
          <p:cNvPr id="11" name="TextBox 10">
            <a:extLst>
              <a:ext uri="{FF2B5EF4-FFF2-40B4-BE49-F238E27FC236}">
                <a16:creationId xmlns:a16="http://schemas.microsoft.com/office/drawing/2014/main" id="{F86627EA-93A0-4729-A4EC-1A411D4A9927}"/>
              </a:ext>
            </a:extLst>
          </p:cNvPr>
          <p:cNvSpPr txBox="1"/>
          <p:nvPr/>
        </p:nvSpPr>
        <p:spPr>
          <a:xfrm>
            <a:off x="5020321" y="3727693"/>
            <a:ext cx="3886116" cy="179898"/>
          </a:xfrm>
          <a:prstGeom prst="rect">
            <a:avLst/>
          </a:prstGeom>
          <a:noFill/>
          <a:ln w="19050">
            <a:solidFill>
              <a:srgbClr val="D4953E"/>
            </a:solidFill>
          </a:ln>
        </p:spPr>
        <p:txBody>
          <a:bodyPr wrap="square" rtlCol="0" anchor="ctr" anchorCtr="0">
            <a:noAutofit/>
          </a:bodyPr>
          <a:lstStyle/>
          <a:p>
            <a:pPr algn="ctr"/>
            <a:r>
              <a:rPr lang="en-AU" sz="800">
                <a:solidFill>
                  <a:srgbClr val="4C4C4E"/>
                </a:solidFill>
                <a:latin typeface="Raleway" panose="020B0003030101060003" pitchFamily="34" charset="0"/>
                <a:ea typeface="Roboto Light" panose="02000000000000000000" pitchFamily="2" charset="0"/>
              </a:rPr>
              <a:t>Drilling at the Waugh Prospect November 2020</a:t>
            </a:r>
          </a:p>
        </p:txBody>
      </p:sp>
      <p:pic>
        <p:nvPicPr>
          <p:cNvPr id="12" name="Content Placeholder 5" descr="A dirt road&#10;&#10;Description automatically generated">
            <a:extLst>
              <a:ext uri="{FF2B5EF4-FFF2-40B4-BE49-F238E27FC236}">
                <a16:creationId xmlns:a16="http://schemas.microsoft.com/office/drawing/2014/main" id="{B8E39770-0EFE-4213-845C-7DF574A6CEFA}"/>
              </a:ext>
            </a:extLst>
          </p:cNvPr>
          <p:cNvPicPr>
            <a:picLocks noChangeAspect="1"/>
          </p:cNvPicPr>
          <p:nvPr/>
        </p:nvPicPr>
        <p:blipFill rotWithShape="1">
          <a:blip r:embed="rId3">
            <a:extLst>
              <a:ext uri="{28A0092B-C50C-407E-A947-70E740481C1C}">
                <a14:useLocalDpi xmlns:a14="http://schemas.microsoft.com/office/drawing/2010/main" val="0"/>
              </a:ext>
            </a:extLst>
          </a:blip>
          <a:srcRect b="9515"/>
          <a:stretch/>
        </p:blipFill>
        <p:spPr>
          <a:xfrm>
            <a:off x="5026671" y="4040090"/>
            <a:ext cx="3899667" cy="1984945"/>
          </a:xfrm>
          <a:prstGeom prst="rect">
            <a:avLst/>
          </a:prstGeom>
          <a:ln>
            <a:no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1E74D875-E19C-4AEA-B909-862143EE67B5}"/>
              </a:ext>
            </a:extLst>
          </p:cNvPr>
          <p:cNvSpPr txBox="1"/>
          <p:nvPr/>
        </p:nvSpPr>
        <p:spPr>
          <a:xfrm>
            <a:off x="5026671" y="6114984"/>
            <a:ext cx="3899667" cy="208178"/>
          </a:xfrm>
          <a:prstGeom prst="rect">
            <a:avLst/>
          </a:prstGeom>
          <a:noFill/>
          <a:ln w="19050">
            <a:solidFill>
              <a:srgbClr val="D4953E"/>
            </a:solidFill>
          </a:ln>
        </p:spPr>
        <p:txBody>
          <a:bodyPr wrap="square" rtlCol="0" anchor="ctr" anchorCtr="0">
            <a:noAutofit/>
          </a:bodyPr>
          <a:lstStyle/>
          <a:p>
            <a:pPr algn="ctr"/>
            <a:r>
              <a:rPr lang="en-AU" sz="800">
                <a:solidFill>
                  <a:srgbClr val="4C4C4E"/>
                </a:solidFill>
                <a:latin typeface="Raleway" panose="020B0003030101060003" pitchFamily="34" charset="0"/>
                <a:ea typeface="Roboto Light" panose="02000000000000000000" pitchFamily="2" charset="0"/>
              </a:rPr>
              <a:t>Fully operational exploration camp</a:t>
            </a:r>
          </a:p>
        </p:txBody>
      </p:sp>
    </p:spTree>
    <p:extLst>
      <p:ext uri="{BB962C8B-B14F-4D97-AF65-F5344CB8AC3E}">
        <p14:creationId xmlns:p14="http://schemas.microsoft.com/office/powerpoint/2010/main" val="1078034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763-F92B-3746-84AF-C5E5A4C1991D}"/>
              </a:ext>
            </a:extLst>
          </p:cNvPr>
          <p:cNvSpPr>
            <a:spLocks noGrp="1"/>
          </p:cNvSpPr>
          <p:nvPr>
            <p:ph type="title"/>
          </p:nvPr>
        </p:nvSpPr>
        <p:spPr/>
        <p:txBody>
          <a:bodyPr/>
          <a:lstStyle/>
          <a:p>
            <a:r>
              <a:rPr lang="en-AU" sz="2400"/>
              <a:t>Pilbara: Ashburton Development Pathway</a:t>
            </a:r>
          </a:p>
        </p:txBody>
      </p:sp>
      <p:sp>
        <p:nvSpPr>
          <p:cNvPr id="4" name="Slide Number Placeholder 3">
            <a:extLst>
              <a:ext uri="{FF2B5EF4-FFF2-40B4-BE49-F238E27FC236}">
                <a16:creationId xmlns:a16="http://schemas.microsoft.com/office/drawing/2014/main" id="{1EFEE861-BBE8-504C-976C-EA030F9D457A}"/>
              </a:ext>
            </a:extLst>
          </p:cNvPr>
          <p:cNvSpPr>
            <a:spLocks noGrp="1"/>
          </p:cNvSpPr>
          <p:nvPr>
            <p:ph type="sldNum" sz="quarter" idx="12"/>
          </p:nvPr>
        </p:nvSpPr>
        <p:spPr/>
        <p:txBody>
          <a:bodyPr/>
          <a:lstStyle/>
          <a:p>
            <a:pPr algn="l"/>
            <a:fld id="{86ED1DEE-277D-8842-AF38-FF3A44C5AAD5}" type="slidenum">
              <a:rPr lang="en-US" smtClean="0"/>
              <a:pPr algn="l"/>
              <a:t>8</a:t>
            </a:fld>
            <a:endParaRPr lang="en-US"/>
          </a:p>
        </p:txBody>
      </p:sp>
      <p:sp>
        <p:nvSpPr>
          <p:cNvPr id="9" name="TextBox 8">
            <a:extLst>
              <a:ext uri="{FF2B5EF4-FFF2-40B4-BE49-F238E27FC236}">
                <a16:creationId xmlns:a16="http://schemas.microsoft.com/office/drawing/2014/main" id="{2F25EC4C-3AC5-44B9-AD8F-B15F471B1FE8}"/>
              </a:ext>
            </a:extLst>
          </p:cNvPr>
          <p:cNvSpPr txBox="1"/>
          <p:nvPr/>
        </p:nvSpPr>
        <p:spPr>
          <a:xfrm>
            <a:off x="133350" y="1208567"/>
            <a:ext cx="8898507" cy="3835748"/>
          </a:xfrm>
          <a:prstGeom prst="rect">
            <a:avLst/>
          </a:prstGeom>
          <a:noFill/>
        </p:spPr>
        <p:txBody>
          <a:bodyPr wrap="square" anchor="ctr" anchorCtr="0">
            <a:noAutofit/>
          </a:bodyPr>
          <a:lstStyle/>
          <a:p>
            <a:pPr marL="260344" indent="-260344" algn="just">
              <a:lnSpc>
                <a:spcPct val="114000"/>
              </a:lnSpc>
              <a:buClr>
                <a:srgbClr val="D4953E"/>
              </a:buClr>
              <a:buFont typeface="Arial" panose="020B0604020202020204" pitchFamily="34" charset="0"/>
              <a:buChar char="•"/>
            </a:pPr>
            <a:r>
              <a:rPr lang="en-US" sz="1400">
                <a:solidFill>
                  <a:srgbClr val="4C4C4E"/>
                </a:solidFill>
                <a:latin typeface="Raleway" panose="020B0003030101060003" pitchFamily="34" charset="0"/>
                <a:ea typeface="Calibri Light" panose="020F0302020204030204" pitchFamily="34" charset="0"/>
              </a:rPr>
              <a:t>Northern Star’s 2013 plan was to build initial 100,000oz pa oxide CIL plant then Stage 2 </a:t>
            </a:r>
            <a:r>
              <a:rPr lang="en-US" sz="1400" err="1">
                <a:solidFill>
                  <a:srgbClr val="4C4C4E"/>
                </a:solidFill>
                <a:latin typeface="Raleway" panose="020B0003030101060003" pitchFamily="34" charset="0"/>
                <a:ea typeface="Calibri Light" panose="020F0302020204030204" pitchFamily="34" charset="0"/>
              </a:rPr>
              <a:t>Sulphide</a:t>
            </a:r>
            <a:r>
              <a:rPr lang="en-US" sz="1400">
                <a:solidFill>
                  <a:srgbClr val="4C4C4E"/>
                </a:solidFill>
                <a:latin typeface="Raleway" panose="020B0003030101060003" pitchFamily="34" charset="0"/>
                <a:ea typeface="Calibri Light" panose="020F0302020204030204" pitchFamily="34" charset="0"/>
              </a:rPr>
              <a:t> Circuit</a:t>
            </a:r>
          </a:p>
          <a:p>
            <a:pPr marL="260344" indent="-260344" algn="just">
              <a:lnSpc>
                <a:spcPct val="114000"/>
              </a:lnSpc>
              <a:buClr>
                <a:srgbClr val="D4953E"/>
              </a:buClr>
              <a:buFont typeface="Arial" panose="020B0604020202020204" pitchFamily="34" charset="0"/>
              <a:buChar char="•"/>
            </a:pPr>
            <a:endParaRPr lang="en-US" sz="1400">
              <a:solidFill>
                <a:srgbClr val="4C4C4E"/>
              </a:solidFill>
              <a:latin typeface="Raleway" panose="020B0003030101060003" pitchFamily="34" charset="0"/>
              <a:ea typeface="Calibri Light" panose="020F0302020204030204" pitchFamily="34" charset="0"/>
            </a:endParaRPr>
          </a:p>
          <a:p>
            <a:pPr marL="260344" indent="-260344" algn="just">
              <a:lnSpc>
                <a:spcPct val="114000"/>
              </a:lnSpc>
              <a:buClr>
                <a:srgbClr val="D4953E"/>
              </a:buClr>
              <a:buFont typeface="Arial" panose="020B0604020202020204" pitchFamily="34" charset="0"/>
              <a:buChar char="•"/>
            </a:pPr>
            <a:r>
              <a:rPr lang="en-US" sz="1400">
                <a:solidFill>
                  <a:srgbClr val="4C4C4E"/>
                </a:solidFill>
                <a:latin typeface="Raleway" panose="020B0003030101060003" pitchFamily="34" charset="0"/>
                <a:ea typeface="Calibri Light" panose="020F0302020204030204" pitchFamily="34" charset="0"/>
              </a:rPr>
              <a:t>Gold price in 2013 fell to ~A$1,300 so NST put future development on hold</a:t>
            </a:r>
          </a:p>
          <a:p>
            <a:pPr algn="just">
              <a:lnSpc>
                <a:spcPct val="114000"/>
              </a:lnSpc>
              <a:buClr>
                <a:srgbClr val="D4953E"/>
              </a:buClr>
            </a:pPr>
            <a:endParaRPr lang="en-US" sz="1400">
              <a:solidFill>
                <a:srgbClr val="4C4C4E"/>
              </a:solidFill>
              <a:latin typeface="Raleway" panose="020B0003030101060003" pitchFamily="34" charset="0"/>
              <a:ea typeface="Calibri Light" panose="020F0302020204030204" pitchFamily="34" charset="0"/>
            </a:endParaRPr>
          </a:p>
          <a:p>
            <a:pPr marL="260344" indent="-260344" algn="just">
              <a:lnSpc>
                <a:spcPct val="114000"/>
              </a:lnSpc>
              <a:buClr>
                <a:srgbClr val="D4953E"/>
              </a:buClr>
              <a:buFont typeface="Arial" panose="020B0604020202020204" pitchFamily="34" charset="0"/>
              <a:buChar char="•"/>
            </a:pPr>
            <a:r>
              <a:rPr lang="en-US" sz="1400">
                <a:solidFill>
                  <a:srgbClr val="4C4C4E"/>
                </a:solidFill>
                <a:latin typeface="Raleway" panose="020B0003030101060003" pitchFamily="34" charset="0"/>
                <a:ea typeface="Calibri Light" panose="020F0302020204030204" pitchFamily="34" charset="0"/>
              </a:rPr>
              <a:t>Gold price now ~A$2,600 and Kalamazoo is undertaking its own development and metallurgical studies</a:t>
            </a:r>
          </a:p>
          <a:p>
            <a:pPr marL="742950" lvl="1" indent="-285750" algn="just">
              <a:lnSpc>
                <a:spcPct val="114000"/>
              </a:lnSpc>
              <a:buClr>
                <a:srgbClr val="D4953E"/>
              </a:buClr>
              <a:buFontTx/>
              <a:buChar char="-"/>
            </a:pPr>
            <a:r>
              <a:rPr lang="en-US" sz="1300" b="1">
                <a:solidFill>
                  <a:srgbClr val="D4953E"/>
                </a:solidFill>
                <a:latin typeface="Raleway" panose="020B0003030101060003" pitchFamily="34" charset="0"/>
                <a:ea typeface="Calibri Light" panose="020F0302020204030204" pitchFamily="34" charset="0"/>
              </a:rPr>
              <a:t>Outstanding gold recoveries </a:t>
            </a:r>
            <a:r>
              <a:rPr lang="en-US" sz="1300">
                <a:solidFill>
                  <a:srgbClr val="4C4C4E"/>
                </a:solidFill>
                <a:latin typeface="Raleway" panose="020B0003030101060003" pitchFamily="34" charset="0"/>
                <a:ea typeface="Calibri Light" panose="020F0302020204030204" pitchFamily="34" charset="0"/>
              </a:rPr>
              <a:t>on four metallurgical composites from the </a:t>
            </a:r>
            <a:r>
              <a:rPr lang="en-US" sz="1300" b="1">
                <a:solidFill>
                  <a:srgbClr val="D4953E"/>
                </a:solidFill>
                <a:latin typeface="Raleway" panose="020B0003030101060003" pitchFamily="34" charset="0"/>
                <a:ea typeface="Calibri Light" panose="020F0302020204030204" pitchFamily="34" charset="0"/>
              </a:rPr>
              <a:t>1Moz</a:t>
            </a:r>
            <a:r>
              <a:rPr lang="en-US" sz="1300">
                <a:solidFill>
                  <a:srgbClr val="4C4C4E"/>
                </a:solidFill>
                <a:latin typeface="Raleway" panose="020B0003030101060003" pitchFamily="34" charset="0"/>
                <a:ea typeface="Calibri Light" panose="020F0302020204030204" pitchFamily="34" charset="0"/>
              </a:rPr>
              <a:t> </a:t>
            </a:r>
            <a:r>
              <a:rPr lang="en-US" sz="1300" b="1">
                <a:solidFill>
                  <a:srgbClr val="D4953E"/>
                </a:solidFill>
                <a:latin typeface="Raleway" panose="020B0003030101060003" pitchFamily="34" charset="0"/>
                <a:ea typeface="Calibri Light" panose="020F0302020204030204" pitchFamily="34" charset="0"/>
              </a:rPr>
              <a:t>Mt Olympus deposit</a:t>
            </a:r>
          </a:p>
          <a:p>
            <a:pPr marL="742950" lvl="1" indent="-285750" algn="just">
              <a:lnSpc>
                <a:spcPct val="114000"/>
              </a:lnSpc>
              <a:buClr>
                <a:srgbClr val="D4953E"/>
              </a:buClr>
              <a:buFontTx/>
              <a:buChar char="-"/>
            </a:pPr>
            <a:r>
              <a:rPr lang="en-US" sz="1300">
                <a:solidFill>
                  <a:srgbClr val="4C4C4E"/>
                </a:solidFill>
                <a:latin typeface="Raleway" panose="020B0003030101060003" pitchFamily="34" charset="0"/>
                <a:ea typeface="Calibri Light" panose="020F0302020204030204" pitchFamily="34" charset="0"/>
              </a:rPr>
              <a:t>Excellent gold recovery into rougher concentrate of up to </a:t>
            </a:r>
            <a:r>
              <a:rPr lang="en-US" sz="1300" b="1">
                <a:solidFill>
                  <a:srgbClr val="D4953E"/>
                </a:solidFill>
                <a:latin typeface="Raleway" panose="020B0003030101060003" pitchFamily="34" charset="0"/>
                <a:ea typeface="Calibri Light" panose="020F0302020204030204" pitchFamily="34" charset="0"/>
              </a:rPr>
              <a:t>94%</a:t>
            </a:r>
          </a:p>
          <a:p>
            <a:pPr marL="742950" lvl="1" indent="-285750" algn="just">
              <a:lnSpc>
                <a:spcPct val="114000"/>
              </a:lnSpc>
              <a:buClr>
                <a:srgbClr val="D4953E"/>
              </a:buClr>
              <a:buFontTx/>
              <a:buChar char="-"/>
            </a:pPr>
            <a:r>
              <a:rPr lang="en-US" sz="1300">
                <a:solidFill>
                  <a:srgbClr val="4C4C4E"/>
                </a:solidFill>
                <a:latin typeface="Raleway" panose="020B0003030101060003" pitchFamily="34" charset="0"/>
                <a:ea typeface="Calibri Light" panose="020F0302020204030204" pitchFamily="34" charset="0"/>
              </a:rPr>
              <a:t>Gold in concentrate averaged </a:t>
            </a:r>
            <a:r>
              <a:rPr lang="en-US" sz="1300" b="1">
                <a:solidFill>
                  <a:srgbClr val="D4953E"/>
                </a:solidFill>
                <a:latin typeface="Raleway" panose="020B0003030101060003" pitchFamily="34" charset="0"/>
                <a:ea typeface="Calibri Light" panose="020F0302020204030204" pitchFamily="34" charset="0"/>
              </a:rPr>
              <a:t>32 g/t Au </a:t>
            </a:r>
            <a:r>
              <a:rPr lang="en-US" sz="1300">
                <a:solidFill>
                  <a:srgbClr val="4C4C4E"/>
                </a:solidFill>
                <a:latin typeface="Raleway" panose="020B0003030101060003" pitchFamily="34" charset="0"/>
                <a:ea typeface="Calibri Light" panose="020F0302020204030204" pitchFamily="34" charset="0"/>
              </a:rPr>
              <a:t>with maximum value of </a:t>
            </a:r>
            <a:r>
              <a:rPr lang="en-US" sz="1300" b="1">
                <a:solidFill>
                  <a:srgbClr val="D4953E"/>
                </a:solidFill>
                <a:latin typeface="Raleway" panose="020B0003030101060003" pitchFamily="34" charset="0"/>
                <a:ea typeface="Calibri Light" panose="020F0302020204030204" pitchFamily="34" charset="0"/>
              </a:rPr>
              <a:t>39 g/t Au</a:t>
            </a:r>
          </a:p>
          <a:p>
            <a:pPr marL="742950" lvl="1" indent="-285750" algn="just">
              <a:lnSpc>
                <a:spcPct val="114000"/>
              </a:lnSpc>
              <a:buClr>
                <a:srgbClr val="D4953E"/>
              </a:buClr>
              <a:buFontTx/>
              <a:buChar char="-"/>
            </a:pPr>
            <a:r>
              <a:rPr lang="en-US" sz="1300">
                <a:solidFill>
                  <a:srgbClr val="4C4C4E"/>
                </a:solidFill>
                <a:latin typeface="Raleway" panose="020B0003030101060003" pitchFamily="34" charset="0"/>
                <a:ea typeface="Calibri Light" panose="020F0302020204030204" pitchFamily="34" charset="0"/>
              </a:rPr>
              <a:t>Additional test work increased grade on Composite 4 from </a:t>
            </a:r>
            <a:r>
              <a:rPr lang="en-US" sz="1300" b="1">
                <a:solidFill>
                  <a:srgbClr val="D4953E"/>
                </a:solidFill>
                <a:latin typeface="Raleway" panose="020B0003030101060003" pitchFamily="34" charset="0"/>
                <a:ea typeface="Calibri Light" panose="020F0302020204030204" pitchFamily="34" charset="0"/>
              </a:rPr>
              <a:t>39 g/t Au </a:t>
            </a:r>
            <a:r>
              <a:rPr lang="en-US" sz="1300">
                <a:solidFill>
                  <a:srgbClr val="4C4C4E"/>
                </a:solidFill>
                <a:latin typeface="Raleway" panose="020B0003030101060003" pitchFamily="34" charset="0"/>
                <a:ea typeface="Calibri Light" panose="020F0302020204030204" pitchFamily="34" charset="0"/>
              </a:rPr>
              <a:t>to</a:t>
            </a:r>
            <a:r>
              <a:rPr lang="en-US" sz="1300" b="1">
                <a:solidFill>
                  <a:srgbClr val="D4953E"/>
                </a:solidFill>
                <a:latin typeface="Raleway" panose="020B0003030101060003" pitchFamily="34" charset="0"/>
                <a:ea typeface="Calibri Light" panose="020F0302020204030204" pitchFamily="34" charset="0"/>
              </a:rPr>
              <a:t> 45 g/t Au</a:t>
            </a:r>
          </a:p>
          <a:p>
            <a:pPr lvl="1" algn="just">
              <a:lnSpc>
                <a:spcPct val="114000"/>
              </a:lnSpc>
              <a:buClr>
                <a:srgbClr val="D4953E"/>
              </a:buClr>
            </a:pPr>
            <a:endParaRPr lang="en-US" sz="1300" b="1">
              <a:solidFill>
                <a:srgbClr val="D4953E"/>
              </a:solidFill>
              <a:latin typeface="Raleway" panose="020B0003030101060003" pitchFamily="34" charset="0"/>
              <a:ea typeface="Calibri Light" panose="020F0302020204030204" pitchFamily="34" charset="0"/>
            </a:endParaRPr>
          </a:p>
          <a:p>
            <a:pPr marL="285750" indent="-285750" algn="just">
              <a:lnSpc>
                <a:spcPct val="114000"/>
              </a:lnSpc>
              <a:buClr>
                <a:srgbClr val="D4953E"/>
              </a:buClr>
              <a:buFont typeface="Arial" panose="020B0604020202020204" pitchFamily="34" charset="0"/>
              <a:buChar char="•"/>
            </a:pPr>
            <a:r>
              <a:rPr lang="en-US" sz="1400">
                <a:solidFill>
                  <a:srgbClr val="4C4C4E"/>
                </a:solidFill>
                <a:latin typeface="Raleway" panose="020B0003030101060003" pitchFamily="34" charset="0"/>
                <a:ea typeface="Calibri Light" panose="020F0302020204030204" pitchFamily="34" charset="0"/>
              </a:rPr>
              <a:t>Test work indicates that a crush/grind/rougher float multi-stage re-clean circuit is the simplest, least capital intensive and most easily operable process route for the Mt Olympus </a:t>
            </a:r>
            <a:r>
              <a:rPr lang="en-US" sz="1400" err="1">
                <a:solidFill>
                  <a:srgbClr val="4C4C4E"/>
                </a:solidFill>
                <a:latin typeface="Raleway" panose="020B0003030101060003" pitchFamily="34" charset="0"/>
                <a:ea typeface="Calibri Light" panose="020F0302020204030204" pitchFamily="34" charset="0"/>
              </a:rPr>
              <a:t>sulphide</a:t>
            </a:r>
            <a:r>
              <a:rPr lang="en-US" sz="1400">
                <a:solidFill>
                  <a:srgbClr val="4C4C4E"/>
                </a:solidFill>
                <a:latin typeface="Raleway" panose="020B0003030101060003" pitchFamily="34" charset="0"/>
                <a:ea typeface="Calibri Light" panose="020F0302020204030204" pitchFamily="34" charset="0"/>
              </a:rPr>
              <a:t> </a:t>
            </a:r>
            <a:r>
              <a:rPr lang="en-US" sz="1400" err="1">
                <a:solidFill>
                  <a:srgbClr val="4C4C4E"/>
                </a:solidFill>
                <a:latin typeface="Raleway" panose="020B0003030101060003" pitchFamily="34" charset="0"/>
                <a:ea typeface="Calibri Light" panose="020F0302020204030204" pitchFamily="34" charset="0"/>
              </a:rPr>
              <a:t>mineralisation</a:t>
            </a:r>
            <a:endParaRPr lang="en-US" sz="1400">
              <a:solidFill>
                <a:srgbClr val="4C4C4E"/>
              </a:solidFill>
              <a:latin typeface="Raleway" panose="020B0003030101060003" pitchFamily="34" charset="0"/>
              <a:ea typeface="Calibri Light" panose="020F0302020204030204" pitchFamily="34" charset="0"/>
            </a:endParaRPr>
          </a:p>
          <a:p>
            <a:pPr marL="285750" indent="-285750" algn="just">
              <a:lnSpc>
                <a:spcPct val="114000"/>
              </a:lnSpc>
              <a:buClr>
                <a:srgbClr val="D4953E"/>
              </a:buClr>
              <a:buFont typeface="Arial" panose="020B0604020202020204" pitchFamily="34" charset="0"/>
              <a:buChar char="•"/>
            </a:pPr>
            <a:endParaRPr lang="en-US" sz="1400">
              <a:solidFill>
                <a:srgbClr val="4C4C4E"/>
              </a:solidFill>
              <a:latin typeface="Raleway" panose="020B0003030101060003" pitchFamily="34" charset="0"/>
              <a:ea typeface="Calibri Light" panose="020F0302020204030204" pitchFamily="34" charset="0"/>
            </a:endParaRPr>
          </a:p>
          <a:p>
            <a:pPr marL="285750" indent="-285750" algn="just">
              <a:lnSpc>
                <a:spcPct val="114000"/>
              </a:lnSpc>
              <a:buClr>
                <a:srgbClr val="D4953E"/>
              </a:buClr>
              <a:buFont typeface="Arial" panose="020B0604020202020204" pitchFamily="34" charset="0"/>
              <a:buChar char="•"/>
            </a:pPr>
            <a:r>
              <a:rPr lang="en-US" sz="1400">
                <a:solidFill>
                  <a:srgbClr val="4C4C4E"/>
                </a:solidFill>
                <a:latin typeface="Raleway" panose="020B0003030101060003" pitchFamily="34" charset="0"/>
                <a:ea typeface="Calibri Light" panose="020F0302020204030204" pitchFamily="34" charset="0"/>
              </a:rPr>
              <a:t>Project Development Scoping Study to commence Q2, 2022</a:t>
            </a:r>
            <a:endParaRPr lang="en-US" sz="1400" baseline="30000">
              <a:solidFill>
                <a:srgbClr val="4C4C4E"/>
              </a:solidFill>
              <a:effectLst/>
              <a:latin typeface="Raleway" panose="020B0003030101060003" pitchFamily="34" charset="0"/>
              <a:ea typeface="Calibri Light" panose="020F0302020204030204" pitchFamily="34" charset="0"/>
            </a:endParaRPr>
          </a:p>
          <a:p>
            <a:pPr marL="260350" indent="-260350" algn="just">
              <a:lnSpc>
                <a:spcPct val="114000"/>
              </a:lnSpc>
              <a:buClr>
                <a:srgbClr val="D4953E"/>
              </a:buClr>
              <a:buFont typeface="Arial" panose="020B0604020202020204" pitchFamily="34" charset="0"/>
              <a:buChar char="•"/>
            </a:pPr>
            <a:endParaRPr lang="en-US" sz="1400" baseline="30000">
              <a:solidFill>
                <a:schemeClr val="bg2">
                  <a:lumMod val="50000"/>
                </a:schemeClr>
              </a:solidFill>
              <a:latin typeface="Raleway" panose="020B0003030101060003" pitchFamily="34" charset="0"/>
              <a:ea typeface="Calibri Light" panose="020F0302020204030204" pitchFamily="34" charset="0"/>
            </a:endParaRPr>
          </a:p>
          <a:p>
            <a:pPr marL="260350" indent="-260350" algn="just">
              <a:lnSpc>
                <a:spcPct val="114000"/>
              </a:lnSpc>
              <a:buClr>
                <a:srgbClr val="D4953E"/>
              </a:buClr>
              <a:buFont typeface="Arial" panose="020B0604020202020204" pitchFamily="34" charset="0"/>
              <a:buChar char="•"/>
            </a:pPr>
            <a:endParaRPr lang="en-AU" sz="1400">
              <a:solidFill>
                <a:srgbClr val="4C4C4E"/>
              </a:solidFill>
              <a:latin typeface="Proxima Nova Rg" panose="02000506030000020004" pitchFamily="2" charset="0"/>
              <a:ea typeface="Calibri Light" panose="020F0302020204030204" pitchFamily="34" charset="0"/>
              <a:cs typeface="Times New Roman" panose="02020603050405020304" pitchFamily="18" charset="0"/>
            </a:endParaRPr>
          </a:p>
          <a:p>
            <a:pPr marL="260350" indent="-260350" algn="just">
              <a:lnSpc>
                <a:spcPct val="114000"/>
              </a:lnSpc>
              <a:buClr>
                <a:srgbClr val="D4953E"/>
              </a:buClr>
              <a:buFont typeface="Arial" panose="020B0604020202020204" pitchFamily="34" charset="0"/>
              <a:buChar char="•"/>
            </a:pPr>
            <a:endParaRPr lang="en-US" sz="1400">
              <a:solidFill>
                <a:srgbClr val="4C4C4E"/>
              </a:solidFill>
              <a:effectLst/>
              <a:latin typeface="Raleway" panose="020B0003030101060003" pitchFamily="34" charset="0"/>
              <a:ea typeface="Calibri Light" panose="020F0302020204030204" pitchFamily="34" charset="0"/>
            </a:endParaRPr>
          </a:p>
          <a:p>
            <a:pPr marL="260350" indent="-260350" algn="just">
              <a:lnSpc>
                <a:spcPct val="114000"/>
              </a:lnSpc>
              <a:buClr>
                <a:srgbClr val="D4953E"/>
              </a:buClr>
              <a:buFont typeface="Arial" panose="020B0604020202020204" pitchFamily="34" charset="0"/>
              <a:buChar char="•"/>
            </a:pPr>
            <a:endParaRPr lang="en-US" sz="1400" b="1">
              <a:solidFill>
                <a:srgbClr val="D4953E"/>
              </a:solidFill>
              <a:latin typeface="Raleway" panose="020B0003030101060003" pitchFamily="34" charset="0"/>
              <a:ea typeface="Calibri Light" panose="020F0302020204030204" pitchFamily="34" charset="0"/>
            </a:endParaRPr>
          </a:p>
          <a:p>
            <a:pPr marL="260350" indent="-260350">
              <a:lnSpc>
                <a:spcPct val="114000"/>
              </a:lnSpc>
              <a:buClr>
                <a:srgbClr val="D4953E"/>
              </a:buClr>
              <a:buFont typeface="Arial" panose="020B0604020202020204" pitchFamily="34" charset="0"/>
              <a:buChar char="•"/>
            </a:pPr>
            <a:endParaRPr lang="en-AU" sz="1400">
              <a:solidFill>
                <a:schemeClr val="bg2">
                  <a:lumMod val="50000"/>
                </a:schemeClr>
              </a:solidFill>
              <a:latin typeface="Raleway" panose="020B0003030101060003" pitchFamily="34" charset="0"/>
              <a:ea typeface="Calibri Light" panose="020F0302020204030204" pitchFamily="34" charset="0"/>
            </a:endParaRPr>
          </a:p>
        </p:txBody>
      </p:sp>
      <p:pic>
        <p:nvPicPr>
          <p:cNvPr id="5" name="Picture 4">
            <a:extLst>
              <a:ext uri="{FF2B5EF4-FFF2-40B4-BE49-F238E27FC236}">
                <a16:creationId xmlns:a16="http://schemas.microsoft.com/office/drawing/2014/main" id="{66C8916B-96D8-4C17-96C4-46A26B69B3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48" t="1664" r="5088" b="-2530"/>
          <a:stretch/>
        </p:blipFill>
        <p:spPr bwMode="auto">
          <a:xfrm>
            <a:off x="824953" y="4475908"/>
            <a:ext cx="4300506" cy="1915065"/>
          </a:xfrm>
          <a:prstGeom prst="rect">
            <a:avLst/>
          </a:prstGeom>
          <a:noFill/>
          <a:ln>
            <a:solidFill>
              <a:srgbClr val="16506E"/>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6" name="Picture 5" descr="A picture containing indoor&#10;&#10;Description automatically generated">
            <a:extLst>
              <a:ext uri="{FF2B5EF4-FFF2-40B4-BE49-F238E27FC236}">
                <a16:creationId xmlns:a16="http://schemas.microsoft.com/office/drawing/2014/main" id="{1D6DC966-BBE8-4E09-A935-458C42399B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7062" y="4458656"/>
            <a:ext cx="1983929" cy="1951632"/>
          </a:xfrm>
          <a:prstGeom prst="rect">
            <a:avLst/>
          </a:prstGeom>
          <a:noFill/>
          <a:ln>
            <a:solidFill>
              <a:schemeClr val="tx2"/>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9A5E163-9BE6-4880-89BF-4D781FE37ACF}"/>
              </a:ext>
            </a:extLst>
          </p:cNvPr>
          <p:cNvSpPr txBox="1"/>
          <p:nvPr/>
        </p:nvSpPr>
        <p:spPr>
          <a:xfrm>
            <a:off x="2882601" y="6502030"/>
            <a:ext cx="3287283" cy="215444"/>
          </a:xfrm>
          <a:prstGeom prst="rect">
            <a:avLst/>
          </a:prstGeom>
          <a:noFill/>
          <a:ln w="19050">
            <a:solidFill>
              <a:srgbClr val="D4953E"/>
            </a:solidFill>
          </a:ln>
        </p:spPr>
        <p:txBody>
          <a:bodyPr wrap="square">
            <a:spAutoFit/>
          </a:bodyPr>
          <a:lstStyle/>
          <a:p>
            <a:pPr algn="ctr"/>
            <a:r>
              <a:rPr lang="en-AU" sz="800">
                <a:solidFill>
                  <a:srgbClr val="4C4C4E"/>
                </a:solidFill>
                <a:effectLst/>
                <a:latin typeface="Raleway" panose="020B0003030101060003" pitchFamily="34" charset="0"/>
                <a:ea typeface="Calibri" panose="020F0502020204030204" pitchFamily="34" charset="0"/>
                <a:cs typeface="Times New Roman" panose="02020603050405020304" pitchFamily="18" charset="0"/>
              </a:rPr>
              <a:t>Flow sheet diagram for test work and froth float from test</a:t>
            </a:r>
            <a:endParaRPr lang="en-AU" sz="800">
              <a:solidFill>
                <a:srgbClr val="4C4C4E"/>
              </a:solidFill>
              <a:latin typeface="Raleway" panose="020B0003030101060003" pitchFamily="34" charset="0"/>
            </a:endParaRPr>
          </a:p>
        </p:txBody>
      </p:sp>
    </p:spTree>
    <p:extLst>
      <p:ext uri="{BB962C8B-B14F-4D97-AF65-F5344CB8AC3E}">
        <p14:creationId xmlns:p14="http://schemas.microsoft.com/office/powerpoint/2010/main" val="1505998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4332-76BA-1B4D-8559-3A6BA7A04FCD}"/>
              </a:ext>
            </a:extLst>
          </p:cNvPr>
          <p:cNvSpPr>
            <a:spLocks noGrp="1"/>
          </p:cNvSpPr>
          <p:nvPr>
            <p:ph type="title"/>
          </p:nvPr>
        </p:nvSpPr>
        <p:spPr/>
        <p:txBody>
          <a:bodyPr/>
          <a:lstStyle/>
          <a:p>
            <a:r>
              <a:rPr lang="en-AU" sz="2400"/>
              <a:t>Pilbara: The </a:t>
            </a:r>
            <a:r>
              <a:rPr lang="en-AU" sz="2400" err="1"/>
              <a:t>Mallina</a:t>
            </a:r>
            <a:r>
              <a:rPr lang="en-AU" sz="2400"/>
              <a:t> West Gold Project</a:t>
            </a:r>
          </a:p>
        </p:txBody>
      </p:sp>
      <p:sp>
        <p:nvSpPr>
          <p:cNvPr id="4" name="Slide Number Placeholder 3">
            <a:extLst>
              <a:ext uri="{FF2B5EF4-FFF2-40B4-BE49-F238E27FC236}">
                <a16:creationId xmlns:a16="http://schemas.microsoft.com/office/drawing/2014/main" id="{71AB5E9D-E3DA-9740-A621-E7701E11B4A6}"/>
              </a:ext>
            </a:extLst>
          </p:cNvPr>
          <p:cNvSpPr>
            <a:spLocks noGrp="1"/>
          </p:cNvSpPr>
          <p:nvPr>
            <p:ph type="sldNum" sz="quarter" idx="12"/>
          </p:nvPr>
        </p:nvSpPr>
        <p:spPr/>
        <p:txBody>
          <a:bodyPr/>
          <a:lstStyle/>
          <a:p>
            <a:pPr algn="l"/>
            <a:fld id="{86ED1DEE-277D-8842-AF38-FF3A44C5AAD5}" type="slidenum">
              <a:rPr lang="en-US" smtClean="0"/>
              <a:pPr algn="l"/>
              <a:t>9</a:t>
            </a:fld>
            <a:endParaRPr lang="en-US"/>
          </a:p>
        </p:txBody>
      </p:sp>
      <p:sp>
        <p:nvSpPr>
          <p:cNvPr id="5" name="TextBox 4">
            <a:extLst>
              <a:ext uri="{FF2B5EF4-FFF2-40B4-BE49-F238E27FC236}">
                <a16:creationId xmlns:a16="http://schemas.microsoft.com/office/drawing/2014/main" id="{C4BCA54F-693E-BB46-8B8C-268C6F923A20}"/>
              </a:ext>
            </a:extLst>
          </p:cNvPr>
          <p:cNvSpPr txBox="1"/>
          <p:nvPr/>
        </p:nvSpPr>
        <p:spPr>
          <a:xfrm>
            <a:off x="469900" y="6657945"/>
            <a:ext cx="6701402" cy="200055"/>
          </a:xfrm>
          <a:prstGeom prst="rect">
            <a:avLst/>
          </a:prstGeom>
          <a:noFill/>
        </p:spPr>
        <p:txBody>
          <a:bodyPr wrap="square" rtlCol="0">
            <a:spAutoFit/>
          </a:bodyPr>
          <a:lstStyle/>
          <a:p>
            <a:r>
              <a:rPr lang="en-AU" sz="700">
                <a:solidFill>
                  <a:schemeClr val="bg2">
                    <a:lumMod val="50000"/>
                  </a:schemeClr>
                </a:solidFill>
                <a:latin typeface="Raleway" panose="020B0003030101060003" pitchFamily="34" charset="0"/>
                <a:ea typeface="Roboto Light" panose="02000000000000000000" pitchFamily="2" charset="0"/>
              </a:rPr>
              <a:t>1. ASX: DEG 17 December 2019, 6 February 2020, 27 May 2020, 5 June 2020, 9 June 2020    </a:t>
            </a:r>
          </a:p>
        </p:txBody>
      </p:sp>
      <p:sp>
        <p:nvSpPr>
          <p:cNvPr id="7" name="Rectangle 6">
            <a:extLst>
              <a:ext uri="{FF2B5EF4-FFF2-40B4-BE49-F238E27FC236}">
                <a16:creationId xmlns:a16="http://schemas.microsoft.com/office/drawing/2014/main" id="{1D19A9F8-260C-F042-B513-C87CDA7D1E13}"/>
              </a:ext>
            </a:extLst>
          </p:cNvPr>
          <p:cNvSpPr/>
          <p:nvPr/>
        </p:nvSpPr>
        <p:spPr>
          <a:xfrm>
            <a:off x="146050" y="935898"/>
            <a:ext cx="4598478" cy="1519883"/>
          </a:xfrm>
          <a:prstGeom prst="rect">
            <a:avLst/>
          </a:prstGeom>
        </p:spPr>
        <p:txBody>
          <a:bodyPr wrap="square">
            <a:noAutofit/>
          </a:bodyPr>
          <a:lstStyle/>
          <a:p>
            <a:pPr marL="285750" indent="-285750">
              <a:buClr>
                <a:srgbClr val="D4953E"/>
              </a:buClr>
              <a:buFont typeface="Arial" panose="020B0604020202020204" pitchFamily="34" charset="0"/>
              <a:buChar char="•"/>
            </a:pPr>
            <a:r>
              <a:rPr lang="en-US" sz="1400">
                <a:solidFill>
                  <a:srgbClr val="4C4C4E"/>
                </a:solidFill>
                <a:latin typeface="Raleway" panose="020B0003030101060003" pitchFamily="34" charset="0"/>
                <a:ea typeface="Roboto Light" panose="02000000000000000000" pitchFamily="2" charset="0"/>
              </a:rPr>
              <a:t>Along the same shear zone as De Grey’s world class Hemi discovery</a:t>
            </a:r>
            <a:r>
              <a:rPr lang="en-US" sz="1400" baseline="30000">
                <a:solidFill>
                  <a:srgbClr val="4C4C4E"/>
                </a:solidFill>
                <a:latin typeface="Raleway" panose="020B0003030101060003" pitchFamily="34" charset="0"/>
                <a:ea typeface="Roboto Light" panose="02000000000000000000" pitchFamily="2" charset="0"/>
              </a:rPr>
              <a:t>1</a:t>
            </a:r>
          </a:p>
          <a:p>
            <a:pPr marL="285750" indent="-285750">
              <a:buClr>
                <a:srgbClr val="D4953E"/>
              </a:buClr>
              <a:buFont typeface="Arial" panose="020B0604020202020204" pitchFamily="34" charset="0"/>
              <a:buChar char="•"/>
            </a:pPr>
            <a:endParaRPr lang="en-US" sz="1400">
              <a:solidFill>
                <a:srgbClr val="4C4C4E"/>
              </a:solidFill>
              <a:latin typeface="Raleway" panose="020B0003030101060003" pitchFamily="34" charset="0"/>
              <a:ea typeface="Roboto Light" panose="02000000000000000000" pitchFamily="2" charset="0"/>
            </a:endParaRPr>
          </a:p>
          <a:p>
            <a:pPr marL="285750" indent="-285750">
              <a:buClr>
                <a:srgbClr val="D4953E"/>
              </a:buClr>
              <a:buFont typeface="Arial" panose="020B0604020202020204" pitchFamily="34" charset="0"/>
              <a:buChar char="•"/>
            </a:pPr>
            <a:r>
              <a:rPr lang="en-US" sz="1400" err="1">
                <a:solidFill>
                  <a:srgbClr val="4C4C4E"/>
                </a:solidFill>
                <a:latin typeface="Raleway" panose="020B0003030101060003" pitchFamily="34" charset="0"/>
                <a:ea typeface="Roboto Light" panose="02000000000000000000" pitchFamily="2" charset="0"/>
              </a:rPr>
              <a:t>Ultrafine+</a:t>
            </a:r>
            <a:r>
              <a:rPr lang="en-US" sz="1100" baseline="30000" err="1">
                <a:solidFill>
                  <a:srgbClr val="4C4C4E"/>
                </a:solidFill>
                <a:latin typeface="Raleway" panose="020B0003030101060003" pitchFamily="34" charset="0"/>
                <a:ea typeface="Roboto Light" panose="02000000000000000000" pitchFamily="2" charset="0"/>
              </a:rPr>
              <a:t>TM</a:t>
            </a:r>
            <a:r>
              <a:rPr lang="en-US" sz="1400">
                <a:solidFill>
                  <a:srgbClr val="4C4C4E"/>
                </a:solidFill>
                <a:latin typeface="Raleway" panose="020B0003030101060003" pitchFamily="34" charset="0"/>
                <a:ea typeface="Roboto Light" panose="02000000000000000000" pitchFamily="2" charset="0"/>
              </a:rPr>
              <a:t> soil sampling and airborne surveys  identified </a:t>
            </a:r>
            <a:r>
              <a:rPr lang="en-US" sz="1400" b="1">
                <a:solidFill>
                  <a:srgbClr val="D4953E"/>
                </a:solidFill>
                <a:latin typeface="Raleway" panose="020B0003030101060003" pitchFamily="34" charset="0"/>
                <a:ea typeface="Roboto Light" panose="02000000000000000000" pitchFamily="2" charset="0"/>
              </a:rPr>
              <a:t>5 highly prospective </a:t>
            </a:r>
            <a:r>
              <a:rPr lang="en-US" sz="1400">
                <a:solidFill>
                  <a:srgbClr val="4C4C4E"/>
                </a:solidFill>
                <a:latin typeface="Raleway" panose="020B0003030101060003" pitchFamily="34" charset="0"/>
                <a:ea typeface="Roboto Light" panose="02000000000000000000" pitchFamily="2" charset="0"/>
              </a:rPr>
              <a:t>targets</a:t>
            </a:r>
          </a:p>
          <a:p>
            <a:pPr marL="285750" indent="-285750">
              <a:buClr>
                <a:srgbClr val="D4953E"/>
              </a:buClr>
              <a:buFont typeface="Arial" panose="020B0604020202020204" pitchFamily="34" charset="0"/>
              <a:buChar char="•"/>
            </a:pPr>
            <a:endParaRPr lang="en-US" sz="1400">
              <a:solidFill>
                <a:srgbClr val="4C4C4E"/>
              </a:solidFill>
              <a:latin typeface="Raleway" panose="020B0003030101060003" pitchFamily="34" charset="0"/>
              <a:ea typeface="Roboto Light" panose="02000000000000000000" pitchFamily="2" charset="0"/>
            </a:endParaRPr>
          </a:p>
          <a:p>
            <a:pPr marL="285750" indent="-285750">
              <a:buClr>
                <a:srgbClr val="D4953E"/>
              </a:buClr>
              <a:buFont typeface="Arial" panose="020B0604020202020204" pitchFamily="34" charset="0"/>
              <a:buChar char="•"/>
            </a:pPr>
            <a:r>
              <a:rPr lang="en-US" sz="1400" b="1">
                <a:solidFill>
                  <a:srgbClr val="D4953E"/>
                </a:solidFill>
                <a:latin typeface="Raleway" panose="020B0003030101060003" pitchFamily="34" charset="0"/>
                <a:ea typeface="Roboto Light" panose="02000000000000000000" pitchFamily="2" charset="0"/>
              </a:rPr>
              <a:t>~2,500m </a:t>
            </a:r>
            <a:r>
              <a:rPr lang="en-US" sz="1400">
                <a:solidFill>
                  <a:srgbClr val="4C4C4E"/>
                </a:solidFill>
                <a:latin typeface="Raleway" panose="020B0003030101060003" pitchFamily="34" charset="0"/>
                <a:ea typeface="Roboto Light" panose="02000000000000000000" pitchFamily="2" charset="0"/>
              </a:rPr>
              <a:t>RC drill campaign underway targeting distinct gold-in-soil highs at Wattle Plains Prospect </a:t>
            </a:r>
          </a:p>
          <a:p>
            <a:pPr marL="285750" indent="-285750">
              <a:buClr>
                <a:srgbClr val="D4953E"/>
              </a:buClr>
              <a:buFont typeface="Arial" panose="020B0604020202020204" pitchFamily="34" charset="0"/>
              <a:buChar char="•"/>
            </a:pPr>
            <a:endParaRPr lang="en-US" sz="1400">
              <a:solidFill>
                <a:srgbClr val="4C4C4E"/>
              </a:solidFill>
              <a:latin typeface="Raleway" panose="020B0003030101060003" pitchFamily="34" charset="0"/>
              <a:ea typeface="Roboto Light" panose="02000000000000000000" pitchFamily="2" charset="0"/>
            </a:endParaRPr>
          </a:p>
          <a:p>
            <a:pPr marL="285750" indent="-285750">
              <a:lnSpc>
                <a:spcPct val="200000"/>
              </a:lnSpc>
              <a:buClr>
                <a:srgbClr val="D4953E"/>
              </a:buClr>
              <a:buFont typeface="Arial" panose="020B0604020202020204" pitchFamily="34" charset="0"/>
              <a:buChar char="•"/>
            </a:pPr>
            <a:endParaRPr lang="en-US" sz="1400">
              <a:solidFill>
                <a:srgbClr val="4C4C4E"/>
              </a:solidFill>
              <a:latin typeface="Raleway" panose="020B0003030101060003" pitchFamily="34" charset="0"/>
              <a:ea typeface="Roboto Light" panose="02000000000000000000" pitchFamily="2" charset="0"/>
            </a:endParaRPr>
          </a:p>
        </p:txBody>
      </p:sp>
      <p:pic>
        <p:nvPicPr>
          <p:cNvPr id="9" name="Picture 8">
            <a:extLst>
              <a:ext uri="{FF2B5EF4-FFF2-40B4-BE49-F238E27FC236}">
                <a16:creationId xmlns:a16="http://schemas.microsoft.com/office/drawing/2014/main" id="{43628219-8746-4391-947C-4BA835F9C748}"/>
              </a:ext>
            </a:extLst>
          </p:cNvPr>
          <p:cNvPicPr>
            <a:picLocks noChangeAspect="1"/>
          </p:cNvPicPr>
          <p:nvPr/>
        </p:nvPicPr>
        <p:blipFill>
          <a:blip r:embed="rId2"/>
          <a:srcRect/>
          <a:stretch/>
        </p:blipFill>
        <p:spPr>
          <a:xfrm>
            <a:off x="4818967" y="864193"/>
            <a:ext cx="4100170" cy="2786725"/>
          </a:xfrm>
          <a:prstGeom prst="rect">
            <a:avLst/>
          </a:prstGeom>
          <a:effectLst>
            <a:outerShdw blurRad="50800" dist="38100" dir="2700000" algn="tl" rotWithShape="0">
              <a:prstClr val="black">
                <a:alpha val="40000"/>
              </a:prstClr>
            </a:outerShdw>
          </a:effectLst>
        </p:spPr>
      </p:pic>
      <p:pic>
        <p:nvPicPr>
          <p:cNvPr id="10" name="Picture 9" descr="Map&#10;&#10;Description automatically generated">
            <a:extLst>
              <a:ext uri="{FF2B5EF4-FFF2-40B4-BE49-F238E27FC236}">
                <a16:creationId xmlns:a16="http://schemas.microsoft.com/office/drawing/2014/main" id="{94032086-73D0-4767-88FF-CFEF42285266}"/>
              </a:ext>
            </a:extLst>
          </p:cNvPr>
          <p:cNvPicPr>
            <a:picLocks noChangeAspect="1"/>
          </p:cNvPicPr>
          <p:nvPr/>
        </p:nvPicPr>
        <p:blipFill rotWithShape="1">
          <a:blip r:embed="rId3"/>
          <a:srcRect l="2435" t="5893" r="5204"/>
          <a:stretch/>
        </p:blipFill>
        <p:spPr>
          <a:xfrm>
            <a:off x="4832656" y="3773550"/>
            <a:ext cx="4086481" cy="2547808"/>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descr="A picture containing outdoor, ground, sky, dirt&#10;&#10;Description automatically generated">
            <a:extLst>
              <a:ext uri="{FF2B5EF4-FFF2-40B4-BE49-F238E27FC236}">
                <a16:creationId xmlns:a16="http://schemas.microsoft.com/office/drawing/2014/main" id="{61B5672D-8BA1-4F42-8B42-1FD1115B134D}"/>
              </a:ext>
            </a:extLst>
          </p:cNvPr>
          <p:cNvPicPr>
            <a:picLocks noChangeAspect="1"/>
          </p:cNvPicPr>
          <p:nvPr/>
        </p:nvPicPr>
        <p:blipFill rotWithShape="1">
          <a:blip r:embed="rId4"/>
          <a:srcRect t="3947" b="30324"/>
          <a:stretch/>
        </p:blipFill>
        <p:spPr>
          <a:xfrm>
            <a:off x="473614" y="2865459"/>
            <a:ext cx="3943350" cy="3455899"/>
          </a:xfrm>
          <a:prstGeom prst="rect">
            <a:avLst/>
          </a:prstGeom>
          <a:ln>
            <a:solidFill>
              <a:schemeClr val="tx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819652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U Sydney Conference_280422" id="{5802638F-B540-4CD9-B3F7-1A9D513E9AED}" vid="{560EAFFD-26CA-4392-AAC9-C3C45D4762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CD2778E33C6924D93A15B242D687969" ma:contentTypeVersion="13" ma:contentTypeDescription="Create a new document." ma:contentTypeScope="" ma:versionID="ba5fbb1042b00583c6961603a80f7d7f">
  <xsd:schema xmlns:xsd="http://www.w3.org/2001/XMLSchema" xmlns:xs="http://www.w3.org/2001/XMLSchema" xmlns:p="http://schemas.microsoft.com/office/2006/metadata/properties" xmlns:ns2="352f44aa-456c-4f0b-ba42-ce7841da6f55" xmlns:ns3="0abbeded-52cf-4204-8bf0-d5563c8dcec0" targetNamespace="http://schemas.microsoft.com/office/2006/metadata/properties" ma:root="true" ma:fieldsID="9add4aa66f327027bd968b2028fd1125" ns2:_="" ns3:_="">
    <xsd:import namespace="352f44aa-456c-4f0b-ba42-ce7841da6f55"/>
    <xsd:import namespace="0abbeded-52cf-4204-8bf0-d5563c8dcec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2f44aa-456c-4f0b-ba42-ce7841da6f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abbeded-52cf-4204-8bf0-d5563c8dcec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9B2BAE-B880-4A31-A94C-9F849B830042}">
  <ds:schemaRefs>
    <ds:schemaRef ds:uri="http://purl.org/dc/elements/1.1/"/>
    <ds:schemaRef ds:uri="http://schemas.microsoft.com/office/2006/metadata/properties"/>
    <ds:schemaRef ds:uri="0abbeded-52cf-4204-8bf0-d5563c8dcec0"/>
    <ds:schemaRef ds:uri="http://schemas.openxmlformats.org/package/2006/metadata/core-properties"/>
    <ds:schemaRef ds:uri="http://www.w3.org/XML/1998/namespace"/>
    <ds:schemaRef ds:uri="http://purl.org/dc/dcmitype/"/>
    <ds:schemaRef ds:uri="352f44aa-456c-4f0b-ba42-ce7841da6f55"/>
    <ds:schemaRef ds:uri="http://schemas.microsoft.com/office/2006/documentManagement/typ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D271E2C2-35BE-480D-97E1-7988BDF27AAF}">
  <ds:schemaRefs>
    <ds:schemaRef ds:uri="http://schemas.microsoft.com/sharepoint/v3/contenttype/forms"/>
  </ds:schemaRefs>
</ds:datastoreItem>
</file>

<file path=customXml/itemProps3.xml><?xml version="1.0" encoding="utf-8"?>
<ds:datastoreItem xmlns:ds="http://schemas.openxmlformats.org/officeDocument/2006/customXml" ds:itemID="{9858BE97-77F5-485F-93AF-EFC841D961A1}">
  <ds:schemaRefs>
    <ds:schemaRef ds:uri="0abbeded-52cf-4204-8bf0-d5563c8dcec0"/>
    <ds:schemaRef ds:uri="352f44aa-456c-4f0b-ba42-ce7841da6f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12</TotalTime>
  <Words>3733</Words>
  <Application>Microsoft Office PowerPoint</Application>
  <PresentationFormat>On-screen Show (4:3)</PresentationFormat>
  <Paragraphs>592</Paragraphs>
  <Slides>18</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Arial Rounded MT Bold</vt:lpstr>
      <vt:lpstr>Calibri</vt:lpstr>
      <vt:lpstr>Calibri Light</vt:lpstr>
      <vt:lpstr>Century Gothic</vt:lpstr>
      <vt:lpstr>Proxima Nova Rg</vt:lpstr>
      <vt:lpstr>Raleway</vt:lpstr>
      <vt:lpstr>System Font Regular</vt:lpstr>
      <vt:lpstr>Wingdings</vt:lpstr>
      <vt:lpstr>Office Theme</vt:lpstr>
      <vt:lpstr>PowerPoint Presentation</vt:lpstr>
      <vt:lpstr>Forward Looking Statements</vt:lpstr>
      <vt:lpstr>The Kalamazoo Story</vt:lpstr>
      <vt:lpstr>ESG – Kalamazoo’s Licence to Operate</vt:lpstr>
      <vt:lpstr>Corporate Overview</vt:lpstr>
      <vt:lpstr>Pilbara: Ashburton Gold Project</vt:lpstr>
      <vt:lpstr>Pilbara: Expanding the Ashburton Resource  </vt:lpstr>
      <vt:lpstr>Pilbara: Ashburton Development Pathway</vt:lpstr>
      <vt:lpstr>Pilbara: The Mallina West Gold Project</vt:lpstr>
      <vt:lpstr>Victoria: Bendigo Zone</vt:lpstr>
      <vt:lpstr>Victoria: Strategy and Target Generation</vt:lpstr>
      <vt:lpstr>Kalamazoo’s Pilbara Lithium Strategy</vt:lpstr>
      <vt:lpstr>Pilbara Lithium Projects</vt:lpstr>
      <vt:lpstr>Pilbara Lithium Projects - Exploration</vt:lpstr>
      <vt:lpstr>ASX Gold Peer Valuations1</vt:lpstr>
      <vt:lpstr>Investment Highlights</vt:lpstr>
      <vt:lpstr>PowerPoint Presentation</vt:lpstr>
      <vt:lpstr>Appendix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Tumbers</dc:creator>
  <cp:lastModifiedBy>Kate Dytlewski</cp:lastModifiedBy>
  <cp:revision>3</cp:revision>
  <cp:lastPrinted>2022-02-07T05:11:24Z</cp:lastPrinted>
  <dcterms:created xsi:type="dcterms:W3CDTF">2021-01-21T01:05:24Z</dcterms:created>
  <dcterms:modified xsi:type="dcterms:W3CDTF">2022-05-03T02:49:36Z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0x010100BCD2778E33C6924D93A15B242D687969</vt:lpwstr>
  </property>
</Properties>
</file>